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6" r:id="rId2"/>
    <p:sldId id="259" r:id="rId3"/>
    <p:sldId id="260" r:id="rId4"/>
    <p:sldId id="261" r:id="rId5"/>
    <p:sldId id="262" r:id="rId6"/>
    <p:sldId id="273" r:id="rId7"/>
    <p:sldId id="264" r:id="rId8"/>
    <p:sldId id="267" r:id="rId9"/>
    <p:sldId id="265" r:id="rId10"/>
    <p:sldId id="266" r:id="rId11"/>
    <p:sldId id="268" r:id="rId12"/>
    <p:sldId id="269" r:id="rId13"/>
    <p:sldId id="270" r:id="rId14"/>
    <p:sldId id="27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E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8C5019-2CB6-498C-9E8E-55639D07A6E4}" type="datetimeFigureOut">
              <a:rPr lang="en-US" smtClean="0"/>
              <a:t>24/11/2016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D4809E-C68B-4D08-8F0C-DB8FCA31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16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F4929-E202-4059-828B-E01289BBF4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9D82-CF68-4E6E-8362-12E425ED53BA}" type="datetimeFigureOut">
              <a:rPr lang="en-US" smtClean="0"/>
              <a:pPr/>
              <a:t>24/11/2016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../../ClipArt/Anhdong/Vuicuoi/HEART.GIF" TargetMode="External"/><Relationship Id="rId3" Type="http://schemas.openxmlformats.org/officeDocument/2006/relationships/image" Target="../media/image8.jpeg"/><Relationship Id="rId7" Type="http://schemas.openxmlformats.org/officeDocument/2006/relationships/image" Target="../media/image10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My%20Documents\My%20eBooks\Removable%20Disk%20(G)\Con_chim_hay_hot_(Melody).mp3" TargetMode="External"/><Relationship Id="rId6" Type="http://schemas.openxmlformats.org/officeDocument/2006/relationships/hyperlink" Target="../../ClipArt/Anhdong/kyhieu/STARS.GIF" TargetMode="External"/><Relationship Id="rId5" Type="http://schemas.openxmlformats.org/officeDocument/2006/relationships/image" Target="../media/image9.gif"/><Relationship Id="rId10" Type="http://schemas.openxmlformats.org/officeDocument/2006/relationships/image" Target="../media/image12.png"/><Relationship Id="rId4" Type="http://schemas.openxmlformats.org/officeDocument/2006/relationships/hyperlink" Target="../../ClipArt/Anhdong/kyhieu/BALBLINK.GIF" TargetMode="External"/><Relationship Id="rId9" Type="http://schemas.openxmlformats.org/officeDocument/2006/relationships/image" Target="../media/image11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20.bin"/><Relationship Id="rId7" Type="http://schemas.openxmlformats.org/officeDocument/2006/relationships/image" Target="../media/image13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gi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7.gif"/><Relationship Id="rId2" Type="http://schemas.openxmlformats.org/officeDocument/2006/relationships/audio" Target="file:///C:\Users\ADMIN\Desktop\NUOC%20VAN%20LANG%20-%20MINH%202015\dmlh%2000_01_02-.mp3" TargetMode="Externa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image" Target="../media/image12.png"/><Relationship Id="rId5" Type="http://schemas.openxmlformats.org/officeDocument/2006/relationships/image" Target="../media/image16.jpeg"/><Relationship Id="rId4" Type="http://schemas.openxmlformats.org/officeDocument/2006/relationships/image" Target="../media/image15.gif"/><Relationship Id="rId9" Type="http://schemas.openxmlformats.org/officeDocument/2006/relationships/image" Target="../media/image19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2.bin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5.bin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0" y="0"/>
            <a:ext cx="9143999" cy="6934199"/>
            <a:chOff x="0" y="-24"/>
            <a:chExt cx="5760" cy="4368"/>
          </a:xfrm>
        </p:grpSpPr>
        <p:grpSp>
          <p:nvGrpSpPr>
            <p:cNvPr id="3" name="Group 159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75" name="Picture 160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6" name="Picture 161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7" name="Picture 162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8" name="Picture 163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" name="Group 164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67" name="Picture 165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8" name="Picture 166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9" name="Picture 167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0" name="Picture 168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1" name="Picture 169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2" name="Picture 170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3" name="Picture 171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4" name="Picture 172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51" name="Picture 173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74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31163" y="4114800"/>
            <a:ext cx="1112837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5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5200" y="48006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76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86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77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5334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78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79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81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80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478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81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82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36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84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85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WordArt 6"/>
          <p:cNvSpPr>
            <a:spLocks noChangeArrowheads="1" noChangeShapeType="1" noTextEdit="1"/>
          </p:cNvSpPr>
          <p:nvPr/>
        </p:nvSpPr>
        <p:spPr bwMode="auto">
          <a:xfrm>
            <a:off x="1157288" y="1066800"/>
            <a:ext cx="6843712" cy="5791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ĐÔ THỊ VIỆT HƯNG</a:t>
            </a: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" y="3505200"/>
            <a:ext cx="8229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sz="2400" kern="10" dirty="0" smtClean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42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VỀ DỰ GIỜ  </a:t>
            </a:r>
            <a:endParaRPr lang="en-US" sz="42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658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685801" y="0"/>
            <a:ext cx="7773988" cy="3286125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b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600" b="1" u="sng" spc="50" dirty="0" err="1" smtClean="0">
                <a:ln w="11430"/>
                <a:solidFill>
                  <a:srgbClr val="0070C0"/>
                </a:solidFill>
                <a:latin typeface="VNI-Times" pitchFamily="2" charset="0"/>
              </a:rPr>
              <a:t>Caùch</a:t>
            </a:r>
            <a:r>
              <a:rPr lang="en-US" sz="3600" b="1" u="sng" spc="50" dirty="0" smtClean="0">
                <a:ln w="11430"/>
                <a:solidFill>
                  <a:srgbClr val="0070C0"/>
                </a:solidFill>
                <a:latin typeface="VNI-Times" pitchFamily="2" charset="0"/>
              </a:rPr>
              <a:t> 2</a:t>
            </a:r>
            <a:r>
              <a:rPr lang="en-US" sz="3600" b="1" spc="50" dirty="0" smtClean="0">
                <a:ln w="11430"/>
                <a:solidFill>
                  <a:srgbClr val="0070C0"/>
                </a:solidFill>
                <a:latin typeface="VNI-Times" pitchFamily="2" charset="0"/>
              </a:rPr>
              <a:t>:                </a:t>
            </a:r>
            <a:r>
              <a:rPr lang="en-US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Baøi</a:t>
            </a: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giaûi</a:t>
            </a: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VNI-Times" pitchFamily="2" charset="0"/>
            </a:endParaRPr>
          </a:p>
          <a:p>
            <a:pPr algn="ctr"/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Soá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taám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vaûi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cöûa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haøng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baùn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ñöôïc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laø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:</a:t>
            </a:r>
          </a:p>
          <a:p>
            <a:pPr algn="ctr"/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5 : 5 = 1 (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taám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)</a:t>
            </a:r>
          </a:p>
          <a:p>
            <a:pPr algn="ctr"/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Soá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meùt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vaûi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cöûa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haøng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baùn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ñöôïc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laø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:</a:t>
            </a:r>
          </a:p>
          <a:p>
            <a:pPr algn="ctr"/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30 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.VnArial" pitchFamily="34" charset="0"/>
              </a:rPr>
              <a:t>x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1= 30 (m)</a:t>
            </a:r>
          </a:p>
          <a:p>
            <a:pPr algn="r"/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Ñaùp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soá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: 30 m</a:t>
            </a:r>
          </a:p>
        </p:txBody>
      </p:sp>
      <p:sp>
        <p:nvSpPr>
          <p:cNvPr id="174091" name="Rectangle 11"/>
          <p:cNvSpPr>
            <a:spLocks noChangeArrowheads="1"/>
          </p:cNvSpPr>
          <p:nvPr/>
        </p:nvSpPr>
        <p:spPr bwMode="auto">
          <a:xfrm>
            <a:off x="1249363" y="2349500"/>
            <a:ext cx="25844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4643438" y="4724400"/>
            <a:ext cx="32416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174095" name="Rectangle 15"/>
          <p:cNvSpPr>
            <a:spLocks noChangeArrowheads="1"/>
          </p:cNvSpPr>
          <p:nvPr/>
        </p:nvSpPr>
        <p:spPr bwMode="auto">
          <a:xfrm>
            <a:off x="5724525" y="6065838"/>
            <a:ext cx="20415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68313" y="4365625"/>
            <a:ext cx="569118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685800" y="3357563"/>
            <a:ext cx="7847013" cy="3500437"/>
          </a:xfrm>
          <a:prstGeom prst="rect">
            <a:avLst/>
          </a:prstGeom>
          <a:solidFill>
            <a:schemeClr val="accent5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b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u="sng" spc="50" dirty="0" err="1">
                <a:ln w="11430"/>
                <a:solidFill>
                  <a:srgbClr val="0070C0"/>
                </a:solidFill>
                <a:latin typeface="VNI-Times" pitchFamily="2" charset="0"/>
              </a:rPr>
              <a:t>Caùch</a:t>
            </a:r>
            <a:r>
              <a:rPr lang="en-US" sz="3200" b="1" u="sng" spc="50" dirty="0">
                <a:ln w="11430"/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u="sng" spc="50" dirty="0" smtClean="0">
                <a:ln w="11430"/>
                <a:solidFill>
                  <a:srgbClr val="0070C0"/>
                </a:solidFill>
                <a:latin typeface="VNI-Times" pitchFamily="2" charset="0"/>
              </a:rPr>
              <a:t>3: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latin typeface="VNI-Times" pitchFamily="2" charset="0"/>
              </a:rPr>
              <a:t>                  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Baøi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giaûi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VNI-Times" pitchFamily="2" charset="0"/>
            </a:endParaRPr>
          </a:p>
          <a:p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Neáu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soá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vaûi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baùn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ñöôïc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chia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ñeàu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cho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caùc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taám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vaûi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thì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moãi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taám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vaûi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baùn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ñi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laø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:</a:t>
            </a:r>
          </a:p>
          <a:p>
            <a:pPr algn="ctr"/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30 : 5 = 6 (m)</a:t>
            </a:r>
          </a:p>
          <a:p>
            <a:pPr algn="ctr"/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Toång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soá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meùt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vaûi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cöûa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haøng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baùn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ñi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laø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:</a:t>
            </a:r>
          </a:p>
          <a:p>
            <a:pPr algn="ctr"/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6 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.VnArial" pitchFamily="34" charset="0"/>
              </a:rPr>
              <a:t>x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5 = 30 (m)</a:t>
            </a:r>
          </a:p>
          <a:p>
            <a:pPr algn="r"/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Ñaùp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 </a:t>
            </a:r>
            <a:r>
              <a:rPr lang="en-US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soá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VNI-Times" pitchFamily="2" charset="0"/>
              </a:rPr>
              <a:t>: 30 m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Photo Editor Photo" r:id="rId6" imgW="1314286" imgH="1171429" progId="">
                  <p:embed/>
                </p:oleObj>
              </mc:Choice>
              <mc:Fallback>
                <p:oleObj name="Photo Editor Photo" r:id="rId6" imgW="1314286" imgH="117142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Photo Editor Photo" r:id="rId7" imgW="1314286" imgH="1171429" progId="">
                  <p:embed/>
                </p:oleObj>
              </mc:Choice>
              <mc:Fallback>
                <p:oleObj name="Photo Editor Photo" r:id="rId7" imgW="1314286" imgH="1171429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19200" y="228600"/>
            <a:ext cx="6800850" cy="6400800"/>
            <a:chOff x="738" y="0"/>
            <a:chExt cx="4284" cy="4320"/>
          </a:xfrm>
        </p:grpSpPr>
        <p:pic>
          <p:nvPicPr>
            <p:cNvPr id="28675" name="Picture 3" descr="005-C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8" y="0"/>
              <a:ext cx="428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99716" name="Text Box 4"/>
            <p:cNvSpPr txBox="1">
              <a:spLocks noChangeArrowheads="1"/>
            </p:cNvSpPr>
            <p:nvPr/>
          </p:nvSpPr>
          <p:spPr bwMode="auto">
            <a:xfrm>
              <a:off x="1392" y="816"/>
              <a:ext cx="2784" cy="1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8000" b="1"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6600" b="1"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itchFamily="34" charset="0"/>
                </a:rPr>
                <a:t>Ai nhanh     h¬n ?</a:t>
              </a:r>
            </a:p>
          </p:txBody>
        </p:sp>
        <p:sp>
          <p:nvSpPr>
            <p:cNvPr id="28677" name="Text Box 5"/>
            <p:cNvSpPr txBox="1">
              <a:spLocks noChangeArrowheads="1"/>
            </p:cNvSpPr>
            <p:nvPr/>
          </p:nvSpPr>
          <p:spPr bwMode="auto">
            <a:xfrm>
              <a:off x="1536" y="1872"/>
              <a:ext cx="2784" cy="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0000FF"/>
                  </a:solidFill>
                </a:rPr>
                <a:t> </a:t>
              </a:r>
              <a:endParaRPr lang="en-US" sz="4000">
                <a:solidFill>
                  <a:schemeClr val="accent2"/>
                </a:solidFill>
              </a:endParaRPr>
            </a:p>
          </p:txBody>
        </p:sp>
      </p:grpSp>
      <p:pic>
        <p:nvPicPr>
          <p:cNvPr id="28678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05800" y="12954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14478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543800" y="57150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3810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2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29600" y="48006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3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57150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4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95600" y="35814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5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26670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6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629400" y="3048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7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305800" y="25908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8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8600" y="38100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9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10200" y="36576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0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305800" y="36576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1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91000" y="10668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2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24800" y="3048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3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47244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4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67200" y="40386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5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24000" y="2286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6" name="Con_chim_hay_hot_(Melody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/>
          <a:srcRect/>
          <a:stretch>
            <a:fillRect/>
          </a:stretch>
        </p:blipFill>
        <p:spPr bwMode="auto">
          <a:xfrm>
            <a:off x="3124200" y="58674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769" fill="hold"/>
                                        <p:tgtEl>
                                          <p:spTgt spid="286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69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858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54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54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54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54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54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54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54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54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54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5400" b="1" dirty="0">
              <a:solidFill>
                <a:srgbClr val="2424E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86000"/>
            <a:ext cx="9144000" cy="1752600"/>
          </a:xfrm>
        </p:spPr>
        <p:txBody>
          <a:bodyPr>
            <a:noAutofit/>
          </a:bodyPr>
          <a:lstStyle/>
          <a:p>
            <a:pPr algn="l"/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Khi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chia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tích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hai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thöøa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cho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,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ta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coù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theå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laáy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thöøa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chia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cho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ñoù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(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neáu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chia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heát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),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roài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nhaân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keát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quaû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vôùi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thöøa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kia</a:t>
            </a:r>
            <a:r>
              <a:rPr lang="en-US" sz="4800" b="1" dirty="0" smtClean="0">
                <a:solidFill>
                  <a:srgbClr val="FF0000"/>
                </a:solidFill>
                <a:latin typeface="VNI-Times" pitchFamily="2" charset="0"/>
              </a:rPr>
              <a:t>.</a:t>
            </a:r>
            <a:endParaRPr lang="en-US" sz="4800" dirty="0">
              <a:solidFill>
                <a:srgbClr val="FF0000"/>
              </a:solidFill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305800" y="0"/>
          <a:ext cx="838200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143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0" y="0"/>
          <a:ext cx="83820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Photo Editor Photo" r:id="rId6" imgW="1314286" imgH="1171429" progId="">
                  <p:embed/>
                </p:oleObj>
              </mc:Choice>
              <mc:Fallback>
                <p:oleObj name="Photo Editor Photo" r:id="rId6" imgW="1314286" imgH="1171429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3" descr="blumen-pflanzen14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533400" y="5181600"/>
            <a:ext cx="2209800" cy="2209800"/>
          </a:xfrm>
          <a:prstGeom prst="rect">
            <a:avLst/>
          </a:prstGeom>
          <a:noFill/>
        </p:spPr>
      </p:pic>
      <p:pic>
        <p:nvPicPr>
          <p:cNvPr id="10" name="Picture 16" descr="HOLLY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0800000">
            <a:off x="0" y="6180136"/>
            <a:ext cx="8458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0"/>
            <a:ext cx="8686800" cy="1927225"/>
          </a:xfrm>
        </p:spPr>
        <p:txBody>
          <a:bodyPr>
            <a:noAutofit/>
          </a:bodyPr>
          <a:lstStyle/>
          <a:p>
            <a:r>
              <a:rPr lang="en-US" sz="4800" b="1" dirty="0" err="1" smtClean="0">
                <a:latin typeface="VNI-Times" pitchFamily="2" charset="0"/>
              </a:rPr>
              <a:t>Caâu</a:t>
            </a:r>
            <a:r>
              <a:rPr lang="en-US" sz="4800" b="1" dirty="0" smtClean="0">
                <a:latin typeface="VNI-Times" pitchFamily="2" charset="0"/>
              </a:rPr>
              <a:t> 2: </a:t>
            </a:r>
            <a:r>
              <a:rPr lang="en-US" sz="4800" b="1" dirty="0" err="1" smtClean="0">
                <a:latin typeface="VNI-Times" pitchFamily="2" charset="0"/>
              </a:rPr>
              <a:t>Em</a:t>
            </a:r>
            <a:r>
              <a:rPr lang="en-US" sz="4800" b="1" dirty="0" smtClean="0">
                <a:latin typeface="VNI-Times" pitchFamily="2" charset="0"/>
              </a:rPr>
              <a:t> </a:t>
            </a:r>
            <a:r>
              <a:rPr lang="en-US" sz="4800" b="1" dirty="0" err="1" smtClean="0">
                <a:latin typeface="VNI-Times" pitchFamily="2" charset="0"/>
              </a:rPr>
              <a:t>haõy</a:t>
            </a:r>
            <a:r>
              <a:rPr lang="en-US" sz="4800" b="1" dirty="0" smtClean="0">
                <a:latin typeface="VNI-Times" pitchFamily="2" charset="0"/>
              </a:rPr>
              <a:t> </a:t>
            </a:r>
            <a:r>
              <a:rPr lang="en-US" sz="4800" b="1" dirty="0" err="1" smtClean="0">
                <a:latin typeface="VNI-Times" pitchFamily="2" charset="0"/>
              </a:rPr>
              <a:t>cho</a:t>
            </a:r>
            <a:r>
              <a:rPr lang="en-US" sz="4800" b="1" dirty="0" smtClean="0">
                <a:latin typeface="VNI-Times" pitchFamily="2" charset="0"/>
              </a:rPr>
              <a:t> </a:t>
            </a:r>
            <a:r>
              <a:rPr lang="en-US" sz="4800" b="1" dirty="0" err="1" smtClean="0">
                <a:latin typeface="VNI-Times" pitchFamily="2" charset="0"/>
              </a:rPr>
              <a:t>bieát</a:t>
            </a:r>
            <a:r>
              <a:rPr lang="en-US" sz="4800" b="1" dirty="0" smtClean="0">
                <a:latin typeface="VNI-Times" pitchFamily="2" charset="0"/>
              </a:rPr>
              <a:t> </a:t>
            </a:r>
            <a:r>
              <a:rPr lang="en-US" sz="4800" b="1" dirty="0" err="1" smtClean="0">
                <a:latin typeface="VNI-Times" pitchFamily="2" charset="0"/>
              </a:rPr>
              <a:t>caùch</a:t>
            </a:r>
            <a:r>
              <a:rPr lang="en-US" sz="4800" b="1" dirty="0" smtClean="0">
                <a:latin typeface="VNI-Times" pitchFamily="2" charset="0"/>
              </a:rPr>
              <a:t> </a:t>
            </a:r>
            <a:r>
              <a:rPr lang="en-US" sz="4800" b="1" dirty="0" err="1" smtClean="0">
                <a:latin typeface="VNI-Times" pitchFamily="2" charset="0"/>
              </a:rPr>
              <a:t>laøm</a:t>
            </a:r>
            <a:r>
              <a:rPr lang="en-US" sz="4800" b="1" dirty="0" smtClean="0">
                <a:latin typeface="VNI-Times" pitchFamily="2" charset="0"/>
              </a:rPr>
              <a:t> </a:t>
            </a:r>
            <a:r>
              <a:rPr lang="en-US" sz="4800" b="1" dirty="0" err="1" smtClean="0">
                <a:latin typeface="VNI-Times" pitchFamily="2" charset="0"/>
              </a:rPr>
              <a:t>naøo</a:t>
            </a:r>
            <a:r>
              <a:rPr lang="en-US" sz="4800" b="1" dirty="0" smtClean="0">
                <a:latin typeface="VNI-Times" pitchFamily="2" charset="0"/>
              </a:rPr>
              <a:t> </a:t>
            </a:r>
            <a:r>
              <a:rPr lang="en-US" sz="4800" b="1" dirty="0" err="1" smtClean="0">
                <a:latin typeface="VNI-Times" pitchFamily="2" charset="0"/>
              </a:rPr>
              <a:t>ñuùng</a:t>
            </a:r>
            <a:r>
              <a:rPr lang="en-US" sz="4800" b="1" dirty="0" smtClean="0">
                <a:latin typeface="VNI-Times" pitchFamily="2" charset="0"/>
              </a:rPr>
              <a:t>?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00200"/>
            <a:ext cx="9144000" cy="4724400"/>
          </a:xfrm>
        </p:spPr>
        <p:txBody>
          <a:bodyPr>
            <a:normAutofit fontScale="92500" lnSpcReduction="20000"/>
          </a:bodyPr>
          <a:lstStyle/>
          <a:p>
            <a:pPr marL="514350" indent="-514350" algn="l">
              <a:buAutoNum type="alphaLcPeriod"/>
            </a:pPr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( 16 x 25 ) : 4   = ( 16 : 4 ) x  25</a:t>
            </a:r>
          </a:p>
          <a:p>
            <a:pPr marL="514350" indent="-514350" algn="l"/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                           =      4        x  25</a:t>
            </a:r>
          </a:p>
          <a:p>
            <a:pPr marL="514350" indent="-514350" algn="l"/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				          =        100</a:t>
            </a:r>
          </a:p>
          <a:p>
            <a:pPr marL="514350" indent="-514350" algn="l"/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b. ( 54 x 3 ) : 6 = 54 : 6 : 3</a:t>
            </a:r>
          </a:p>
          <a:p>
            <a:pPr marL="514350" indent="-514350" algn="l"/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			             =     9 :    3</a:t>
            </a:r>
          </a:p>
          <a:p>
            <a:pPr marL="514350" indent="-514350" algn="l"/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			             =      3</a:t>
            </a:r>
          </a:p>
          <a:p>
            <a:pPr marL="514350" indent="-514350" algn="l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91200" y="5334000"/>
            <a:ext cx="335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VNI-Times" pitchFamily="2" charset="0"/>
              </a:rPr>
              <a:t>Đ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</a:t>
            </a:r>
            <a:endParaRPr lang="en-US" sz="4800" b="1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Photo Editor Photo" r:id="rId6" imgW="1314286" imgH="1171429" progId="">
                  <p:embed/>
                </p:oleObj>
              </mc:Choice>
              <mc:Fallback>
                <p:oleObj name="Photo Editor Photo" r:id="rId6" imgW="1314286" imgH="117142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Photo Editor Photo" r:id="rId7" imgW="1314286" imgH="1171429" progId="">
                  <p:embed/>
                </p:oleObj>
              </mc:Choice>
              <mc:Fallback>
                <p:oleObj name="Photo Editor Photo" r:id="rId7" imgW="1314286" imgH="1171429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16" descr="HOLLY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0800000">
            <a:off x="914400" y="6180137"/>
            <a:ext cx="73914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34881">
            <a:off x="3124200" y="4343400"/>
            <a:ext cx="1676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5"/>
          <p:cNvSpPr>
            <a:spLocks noChangeArrowheads="1" noChangeShapeType="1" noTextEdit="1"/>
          </p:cNvSpPr>
          <p:nvPr/>
        </p:nvSpPr>
        <p:spPr bwMode="auto">
          <a:xfrm>
            <a:off x="1066800" y="1447800"/>
            <a:ext cx="71628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kern="1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</a:rPr>
              <a:t>Kính chúc quý thầy cô, các em học sinh</a:t>
            </a:r>
          </a:p>
        </p:txBody>
      </p:sp>
      <p:sp>
        <p:nvSpPr>
          <p:cNvPr id="12292" name="WordArt 6" descr="Woven mat"/>
          <p:cNvSpPr>
            <a:spLocks noChangeArrowheads="1" noChangeShapeType="1" noTextEdit="1"/>
          </p:cNvSpPr>
          <p:nvPr/>
        </p:nvSpPr>
        <p:spPr bwMode="auto">
          <a:xfrm>
            <a:off x="2438400" y="2686050"/>
            <a:ext cx="52959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r>
              <a:rPr lang="en-US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</a:rPr>
              <a:t>khoẻ mạnh và hạnh phúc.</a:t>
            </a:r>
          </a:p>
        </p:txBody>
      </p:sp>
      <p:pic>
        <p:nvPicPr>
          <p:cNvPr id="49562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705600" y="64008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.</a:t>
            </a:r>
          </a:p>
        </p:txBody>
      </p:sp>
      <p:pic>
        <p:nvPicPr>
          <p:cNvPr id="12295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92950" y="-768350"/>
            <a:ext cx="4445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538163"/>
            <a:ext cx="539750" cy="250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600200" y="-685800"/>
            <a:ext cx="381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9600" y="533400"/>
            <a:ext cx="533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403350" y="5002213"/>
            <a:ext cx="550863" cy="243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28613" y="3810000"/>
            <a:ext cx="50958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46599" flipV="1">
            <a:off x="7312819" y="5179219"/>
            <a:ext cx="534987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148638" y="3657600"/>
            <a:ext cx="614362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038600"/>
            <a:ext cx="1676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4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19955">
            <a:off x="5105400" y="4373563"/>
            <a:ext cx="15240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17" descr="Obst100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196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6" name="Picture 18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6692900"/>
            <a:ext cx="914400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7" name="Picture 19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5638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8" name="Picture 20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9" name="Picture 21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3352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39" name="dmlh 00_01_02-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0960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3674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1240" fill="hold"/>
                                        <p:tgtEl>
                                          <p:spTgt spid="4956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21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3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b="1" u="sng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Ôn bài cũ</a:t>
            </a:r>
            <a:endParaRPr lang="en-US" sz="4000" b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 rot="10800000">
            <a:off x="0" y="6172200"/>
            <a:ext cx="9144000" cy="381000"/>
            <a:chOff x="0" y="0"/>
            <a:chExt cx="5952" cy="387"/>
          </a:xfrm>
        </p:grpSpPr>
        <p:pic>
          <p:nvPicPr>
            <p:cNvPr id="5128" name="Picture 8" descr="CLRPENCL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0" y="0"/>
              <a:ext cx="912" cy="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9" descr="CLRPENCL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1008" y="0"/>
              <a:ext cx="912" cy="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10" descr="CLRPENCL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2016" y="0"/>
              <a:ext cx="912" cy="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11" descr="CLRPENCL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3024" y="0"/>
              <a:ext cx="912" cy="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2" descr="CLRPENCL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4032" y="0"/>
              <a:ext cx="912" cy="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Picture 13" descr="CLRPENCL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5040" y="0"/>
              <a:ext cx="912" cy="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7" name="Text Box 17"/>
          <p:cNvSpPr txBox="1">
            <a:spLocks noChangeArrowheads="1"/>
          </p:cNvSpPr>
          <p:nvPr/>
        </p:nvSpPr>
        <p:spPr bwMode="auto">
          <a:xfrm>
            <a:off x="609600" y="1219200"/>
            <a:ext cx="69342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 dirty="0">
                <a:solidFill>
                  <a:srgbClr val="0033CC"/>
                </a:solidFill>
                <a:latin typeface="VNI-Times" pitchFamily="2" charset="0"/>
              </a:rPr>
              <a:t> 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Chia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một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cho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một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tích</a:t>
            </a:r>
            <a:endParaRPr lang="en-US" sz="40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3352800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VNI-Times" pitchFamily="2" charset="0"/>
              </a:rPr>
              <a:t>      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Khi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chia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một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số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cho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một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tích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hai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thừ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en-US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-Times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990600"/>
            <a:ext cx="861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2286000"/>
            <a:ext cx="8839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15" grpId="0"/>
      <p:bldP spid="16" grpId="0"/>
      <p:bldP spid="16" grpId="1"/>
      <p:bldP spid="17" grpId="0"/>
      <p:bldP spid="1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333375" y="2500313"/>
            <a:ext cx="2808288" cy="5794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a.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28: (2 x 7)  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743200" y="2590800"/>
            <a:ext cx="3459163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28 :  2 : 7    </a:t>
            </a:r>
          </a:p>
        </p:txBody>
      </p:sp>
      <p:sp>
        <p:nvSpPr>
          <p:cNvPr id="135181" name="Text Box 13"/>
          <p:cNvSpPr txBox="1">
            <a:spLocks noChangeArrowheads="1"/>
          </p:cNvSpPr>
          <p:nvPr/>
        </p:nvSpPr>
        <p:spPr bwMode="auto">
          <a:xfrm>
            <a:off x="381000" y="685800"/>
            <a:ext cx="7931150" cy="1354217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sz="4400" b="1" dirty="0" err="1" smtClean="0"/>
              <a:t>Bài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tập</a:t>
            </a:r>
            <a:r>
              <a:rPr lang="en-US" sz="4400" b="1" dirty="0" smtClean="0"/>
              <a:t>.</a:t>
            </a:r>
          </a:p>
          <a:p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819400" y="3124200"/>
            <a:ext cx="3200400" cy="98488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14 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:  7 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eaLnBrk="0" hangingPunct="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</a:p>
        </p:txBody>
      </p:sp>
      <p:sp>
        <p:nvSpPr>
          <p:cNvPr id="83986" name="Text Box 18"/>
          <p:cNvSpPr txBox="1">
            <a:spLocks noChangeArrowheads="1"/>
          </p:cNvSpPr>
          <p:nvPr/>
        </p:nvSpPr>
        <p:spPr bwMode="auto">
          <a:xfrm>
            <a:off x="457200" y="4038600"/>
            <a:ext cx="2735262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b.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90: (9 x 2) </a:t>
            </a: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2971800" y="4648200"/>
            <a:ext cx="2735262" cy="107721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10 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: 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</a:p>
          <a:p>
            <a:pPr eaLnBrk="0" hangingPunct="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5</a:t>
            </a: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2895600" y="4114800"/>
            <a:ext cx="2303463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90 : 9 : 2 </a:t>
            </a:r>
          </a:p>
        </p:txBody>
      </p:sp>
      <p:sp>
        <p:nvSpPr>
          <p:cNvPr id="135187" name="Text Box 19"/>
          <p:cNvSpPr txBox="1">
            <a:spLocks noChangeArrowheads="1"/>
          </p:cNvSpPr>
          <p:nvPr/>
        </p:nvSpPr>
        <p:spPr bwMode="auto">
          <a:xfrm>
            <a:off x="1476375" y="981075"/>
            <a:ext cx="6191250" cy="3667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Photo Editor Photo" r:id="rId6" imgW="1314286" imgH="1171429" progId="">
                  <p:embed/>
                </p:oleObj>
              </mc:Choice>
              <mc:Fallback>
                <p:oleObj name="Photo Editor Photo" r:id="rId6" imgW="1314286" imgH="117142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Photo Editor Photo" r:id="rId7" imgW="1314286" imgH="1171429" progId="">
                  <p:embed/>
                </p:oleObj>
              </mc:Choice>
              <mc:Fallback>
                <p:oleObj name="Photo Editor Photo" r:id="rId7" imgW="1314286" imgH="1171429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3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5" grpId="0"/>
      <p:bldP spid="18" grpId="0"/>
      <p:bldP spid="135181" grpId="0"/>
      <p:bldP spid="2" grpId="0"/>
      <p:bldP spid="83986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57338"/>
            <a:ext cx="8991600" cy="503237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3600" b="1" dirty="0">
                <a:latin typeface="VNI-Times" pitchFamily="2" charset="0"/>
              </a:rPr>
              <a:t>a/ </a:t>
            </a:r>
            <a:r>
              <a:rPr lang="en-US" sz="3600" b="1" dirty="0" err="1">
                <a:latin typeface="VNI-Times" pitchFamily="2" charset="0"/>
              </a:rPr>
              <a:t>Tính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vaø</a:t>
            </a:r>
            <a:r>
              <a:rPr lang="en-US" sz="3600" b="1" dirty="0">
                <a:latin typeface="VNI-Times" pitchFamily="2" charset="0"/>
              </a:rPr>
              <a:t> so </a:t>
            </a:r>
            <a:r>
              <a:rPr lang="en-US" sz="3600" b="1" dirty="0" err="1">
                <a:latin typeface="VNI-Times" pitchFamily="2" charset="0"/>
              </a:rPr>
              <a:t>saùnh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giaù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trò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cuûa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ba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bieåu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thöùc</a:t>
            </a:r>
            <a:r>
              <a:rPr lang="en-US" sz="3600" b="1" dirty="0">
                <a:latin typeface="VNI-Times" pitchFamily="2" charset="0"/>
              </a:rPr>
              <a:t>. </a:t>
            </a: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2987675" y="2154238"/>
            <a:ext cx="28797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Tx/>
              <a:buChar char="•"/>
            </a:pPr>
            <a:r>
              <a:rPr lang="en-US" sz="3600" b="1" dirty="0">
                <a:latin typeface="VNI-Times" pitchFamily="2" charset="0"/>
              </a:rPr>
              <a:t>9 </a:t>
            </a:r>
            <a:r>
              <a:rPr lang="en-US" sz="3200" dirty="0">
                <a:latin typeface=".VnArial" pitchFamily="34" charset="0"/>
              </a:rPr>
              <a:t>x</a:t>
            </a:r>
            <a:r>
              <a:rPr lang="en-US" sz="3600" b="1" dirty="0">
                <a:latin typeface="VNI-Times" pitchFamily="2" charset="0"/>
              </a:rPr>
              <a:t> (15 : 3);</a:t>
            </a: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1547813" y="2781300"/>
            <a:ext cx="51847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(9 </a:t>
            </a:r>
            <a:r>
              <a:rPr lang="en-US" sz="3600" dirty="0"/>
              <a:t>x</a:t>
            </a:r>
            <a:r>
              <a:rPr lang="en-US" sz="3600" b="1" dirty="0">
                <a:latin typeface="VNI-Times" pitchFamily="2" charset="0"/>
              </a:rPr>
              <a:t> 15) : 3 = 135 : 3 = 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45</a:t>
            </a: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0" y="2009775"/>
            <a:ext cx="30972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Tx/>
              <a:buChar char="•"/>
            </a:pPr>
            <a:r>
              <a:rPr lang="en-US" sz="3600" b="1">
                <a:latin typeface="VNI-Times" pitchFamily="2" charset="0"/>
              </a:rPr>
              <a:t>(9 </a:t>
            </a:r>
            <a:r>
              <a:rPr lang="en-US" sz="3200">
                <a:latin typeface=".VnArial" pitchFamily="34" charset="0"/>
              </a:rPr>
              <a:t>x</a:t>
            </a:r>
            <a:r>
              <a:rPr lang="en-US" sz="3600" b="1">
                <a:latin typeface="VNI-Times" pitchFamily="2" charset="0"/>
              </a:rPr>
              <a:t> 15) : 3;</a:t>
            </a:r>
          </a:p>
        </p:txBody>
      </p:sp>
      <p:sp>
        <p:nvSpPr>
          <p:cNvPr id="160775" name="Rectangle 7"/>
          <p:cNvSpPr>
            <a:spLocks noChangeArrowheads="1"/>
          </p:cNvSpPr>
          <p:nvPr/>
        </p:nvSpPr>
        <p:spPr bwMode="auto">
          <a:xfrm>
            <a:off x="5981700" y="1984375"/>
            <a:ext cx="24479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(9 : 3) </a:t>
            </a:r>
            <a:r>
              <a:rPr lang="en-US" sz="3200" dirty="0">
                <a:latin typeface=".VnArial" pitchFamily="34" charset="0"/>
              </a:rPr>
              <a:t>x</a:t>
            </a:r>
            <a:r>
              <a:rPr lang="en-US" sz="3600" b="1" dirty="0">
                <a:latin typeface="VNI-Times" pitchFamily="2" charset="0"/>
              </a:rPr>
              <a:t> 15;</a:t>
            </a:r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1547813" y="4005263"/>
            <a:ext cx="51117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(9 : 3) </a:t>
            </a:r>
            <a:r>
              <a:rPr lang="en-US" sz="3200" dirty="0"/>
              <a:t>x</a:t>
            </a:r>
            <a:r>
              <a:rPr lang="en-US" sz="3200" dirty="0">
                <a:latin typeface="VNI-Times" pitchFamily="2" charset="0"/>
              </a:rPr>
              <a:t> </a:t>
            </a:r>
            <a:r>
              <a:rPr lang="en-US" sz="3600" b="1" dirty="0">
                <a:latin typeface="VNI-Times" pitchFamily="2" charset="0"/>
              </a:rPr>
              <a:t>15 = 3 </a:t>
            </a:r>
            <a:r>
              <a:rPr lang="en-US" sz="3200" dirty="0"/>
              <a:t>x</a:t>
            </a:r>
            <a:r>
              <a:rPr lang="en-US" sz="3600" b="1" dirty="0">
                <a:latin typeface="VNI-Times" pitchFamily="2" charset="0"/>
              </a:rPr>
              <a:t> 15 = 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45</a:t>
            </a:r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1692275" y="3357563"/>
            <a:ext cx="49672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9 </a:t>
            </a:r>
            <a:r>
              <a:rPr lang="en-US" sz="3200" dirty="0"/>
              <a:t>x</a:t>
            </a:r>
            <a:r>
              <a:rPr lang="en-US" sz="3600" b="1" dirty="0">
                <a:latin typeface="VNI-Times" pitchFamily="2" charset="0"/>
              </a:rPr>
              <a:t> (15 : 3) = 9 </a:t>
            </a:r>
            <a:r>
              <a:rPr lang="en-US" sz="3200" dirty="0"/>
              <a:t>x</a:t>
            </a:r>
            <a:r>
              <a:rPr lang="en-US" sz="3600" b="1" dirty="0">
                <a:latin typeface="VNI-Times" pitchFamily="2" charset="0"/>
              </a:rPr>
              <a:t> 5 = 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45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143000" y="152400"/>
            <a:ext cx="6624638" cy="899029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smtClean="0">
                <a:solidFill>
                  <a:srgbClr val="0070C0"/>
                </a:solidFill>
                <a:latin typeface="VNI-Times" pitchFamily="2" charset="0"/>
              </a:rPr>
              <a:t>        </a:t>
            </a:r>
            <a:endParaRPr lang="en-US" sz="2800" b="1" dirty="0">
              <a:solidFill>
                <a:srgbClr val="0070C0"/>
              </a:solidFill>
              <a:latin typeface="VNI-Times" pitchFamily="2" charset="0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3200" b="1" dirty="0" err="1">
                <a:solidFill>
                  <a:srgbClr val="7030A0"/>
                </a:solidFill>
                <a:latin typeface="VNI-Times" pitchFamily="2" charset="0"/>
              </a:rPr>
              <a:t>Toaùn</a:t>
            </a:r>
            <a:endParaRPr lang="en-US" sz="3200" b="1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1447800" y="990600"/>
            <a:ext cx="6624638" cy="31880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CHIA MOÄT TÍCH CHO MOÄT SOÁ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0" y="838200"/>
            <a:ext cx="2057400" cy="52322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>
                <a:latin typeface="VNI-Times" pitchFamily="2" charset="0"/>
              </a:rPr>
              <a:t>1. </a:t>
            </a:r>
            <a:r>
              <a:rPr lang="en-US" sz="2800" b="1" u="sng" dirty="0" err="1">
                <a:latin typeface="VNI-Times" pitchFamily="2" charset="0"/>
              </a:rPr>
              <a:t>Ví</a:t>
            </a:r>
            <a:r>
              <a:rPr lang="en-US" sz="2800" b="1" u="sng" dirty="0">
                <a:latin typeface="VNI-Times" pitchFamily="2" charset="0"/>
              </a:rPr>
              <a:t> </a:t>
            </a:r>
            <a:r>
              <a:rPr lang="en-US" sz="2800" b="1" u="sng" dirty="0" err="1">
                <a:latin typeface="VNI-Times" pitchFamily="2" charset="0"/>
              </a:rPr>
              <a:t>duï</a:t>
            </a:r>
            <a:endParaRPr lang="en-US" sz="2800" b="1" u="sng" dirty="0">
              <a:latin typeface="VNI-Times" pitchFamily="2" charset="0"/>
            </a:endParaRP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50825" y="2636838"/>
            <a:ext cx="1441450" cy="579437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VNI-Times" pitchFamily="2" charset="0"/>
              </a:rPr>
              <a:t>Ta </a:t>
            </a:r>
            <a:r>
              <a:rPr lang="en-US" sz="3200" dirty="0" err="1">
                <a:latin typeface="VNI-Times" pitchFamily="2" charset="0"/>
              </a:rPr>
              <a:t>coù</a:t>
            </a:r>
            <a:r>
              <a:rPr lang="en-US" sz="3200" dirty="0">
                <a:latin typeface="VNI-Times" pitchFamily="2" charset="0"/>
              </a:rPr>
              <a:t>: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381000" y="4419600"/>
            <a:ext cx="8424863" cy="579438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Vaäy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:      (9 x 15) : 3 = 9 x (15 : 3) = (9 : 3) x 15</a:t>
            </a: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1" y="5181600"/>
            <a:ext cx="9144000" cy="14890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b"/>
          <a:lstStyle/>
          <a:p>
            <a:r>
              <a:rPr lang="en-US" sz="3200" b="1" u="sng" dirty="0" err="1">
                <a:latin typeface="VNI-Times" pitchFamily="2" charset="0"/>
              </a:rPr>
              <a:t>Keát</a:t>
            </a:r>
            <a:r>
              <a:rPr lang="en-US" sz="3200" b="1" u="sng" dirty="0">
                <a:latin typeface="VNI-Times" pitchFamily="2" charset="0"/>
              </a:rPr>
              <a:t> </a:t>
            </a:r>
            <a:r>
              <a:rPr lang="en-US" sz="3200" b="1" u="sng" dirty="0" err="1" smtClean="0">
                <a:latin typeface="VNI-Times" pitchFamily="2" charset="0"/>
              </a:rPr>
              <a:t>luaän</a:t>
            </a:r>
            <a:r>
              <a:rPr lang="en-US" sz="3200" b="1" u="sng" dirty="0" smtClean="0">
                <a:latin typeface="VNI-Times" pitchFamily="2" charset="0"/>
              </a:rPr>
              <a:t> 1</a:t>
            </a:r>
            <a:r>
              <a:rPr lang="en-US" sz="3200" b="1" dirty="0" smtClean="0">
                <a:latin typeface="VNI-Times" pitchFamily="2" charset="0"/>
              </a:rPr>
              <a:t>: </a:t>
            </a:r>
            <a:r>
              <a:rPr lang="en-US" sz="3200" b="1" dirty="0" err="1">
                <a:latin typeface="VNI-Times" pitchFamily="2" charset="0"/>
              </a:rPr>
              <a:t>Vì</a:t>
            </a:r>
            <a:r>
              <a:rPr lang="en-US" sz="3200" b="1" dirty="0">
                <a:latin typeface="VNI-Times" pitchFamily="2" charset="0"/>
              </a:rPr>
              <a:t> 15 </a:t>
            </a:r>
            <a:r>
              <a:rPr lang="en-US" sz="3200" b="1" dirty="0" err="1">
                <a:latin typeface="VNI-Times" pitchFamily="2" charset="0"/>
              </a:rPr>
              <a:t>chia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heát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cho</a:t>
            </a:r>
            <a:r>
              <a:rPr lang="en-US" sz="3200" b="1" dirty="0">
                <a:latin typeface="VNI-Times" pitchFamily="2" charset="0"/>
              </a:rPr>
              <a:t> 3; 9 </a:t>
            </a:r>
            <a:r>
              <a:rPr lang="en-US" sz="3200" b="1" dirty="0" err="1">
                <a:latin typeface="VNI-Times" pitchFamily="2" charset="0"/>
              </a:rPr>
              <a:t>chia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heát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cho</a:t>
            </a:r>
            <a:r>
              <a:rPr lang="en-US" sz="3200" b="1" dirty="0">
                <a:latin typeface="VNI-Times" pitchFamily="2" charset="0"/>
              </a:rPr>
              <a:t> 3 </a:t>
            </a:r>
            <a:r>
              <a:rPr lang="en-US" sz="3200" b="1" dirty="0" err="1">
                <a:latin typeface="VNI-Times" pitchFamily="2" charset="0"/>
              </a:rPr>
              <a:t>neân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coù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theå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laáy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moät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thöøa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soá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chia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cho</a:t>
            </a:r>
            <a:r>
              <a:rPr lang="en-US" sz="3200" b="1" dirty="0">
                <a:latin typeface="VNI-Times" pitchFamily="2" charset="0"/>
              </a:rPr>
              <a:t> 3 </a:t>
            </a:r>
            <a:r>
              <a:rPr lang="en-US" sz="3200" b="1" dirty="0" err="1">
                <a:latin typeface="VNI-Times" pitchFamily="2" charset="0"/>
              </a:rPr>
              <a:t>roài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nhaân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keát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quaû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vôùi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thöøa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soá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kia</a:t>
            </a:r>
            <a:r>
              <a:rPr lang="en-US" sz="3200" b="1" dirty="0">
                <a:latin typeface="VNI-Times" pitchFamily="2" charset="0"/>
              </a:rPr>
              <a:t>.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loud Callout 17"/>
          <p:cNvSpPr/>
          <p:nvPr/>
        </p:nvSpPr>
        <p:spPr>
          <a:xfrm>
            <a:off x="7315200" y="0"/>
            <a:ext cx="2286000" cy="19050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2424EE"/>
                </a:solidFill>
              </a:rPr>
              <a:t>Nhóm</a:t>
            </a:r>
            <a:r>
              <a:rPr lang="en-US" sz="3600" b="1" dirty="0" smtClean="0">
                <a:solidFill>
                  <a:srgbClr val="2424EE"/>
                </a:solidFill>
              </a:rPr>
              <a:t> </a:t>
            </a:r>
            <a:r>
              <a:rPr lang="en-US" sz="3600" b="1" dirty="0" err="1" smtClean="0">
                <a:solidFill>
                  <a:srgbClr val="2424EE"/>
                </a:solidFill>
              </a:rPr>
              <a:t>ba</a:t>
            </a:r>
            <a:endParaRPr lang="en-US" sz="3600" b="1" dirty="0">
              <a:solidFill>
                <a:srgbClr val="2424E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49530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6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61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2" grpId="0"/>
      <p:bldP spid="160773" grpId="0"/>
      <p:bldP spid="160774" grpId="0"/>
      <p:bldP spid="160775" grpId="0"/>
      <p:bldP spid="160776" grpId="0"/>
      <p:bldP spid="160777" grpId="0"/>
      <p:bldP spid="15372" grpId="0"/>
      <p:bldP spid="15374" grpId="0"/>
      <p:bldP spid="15375" grpId="0"/>
      <p:bldP spid="15376" grpId="0"/>
      <p:bldP spid="161797" grpId="0" animBg="1"/>
      <p:bldP spid="18" grpId="0" animBg="1"/>
      <p:bldP spid="18" grpId="1" animBg="1"/>
      <p:bldP spid="19" grpId="0"/>
      <p:bldP spid="1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538" y="-242888"/>
            <a:ext cx="8891587" cy="863601"/>
          </a:xfrm>
        </p:spPr>
        <p:txBody>
          <a:bodyPr anchor="b"/>
          <a:lstStyle/>
          <a:p>
            <a:r>
              <a:rPr lang="en-US" sz="3700">
                <a:latin typeface="VNI-Times" pitchFamily="2" charset="0"/>
              </a:rPr>
              <a:t>b/ Tính vaø so saùnh giaù trò cuûa hai bieåu thöùc</a:t>
            </a:r>
            <a:r>
              <a:rPr lang="en-US" sz="4000">
                <a:latin typeface="VNI-Times" pitchFamily="2" charset="0"/>
              </a:rPr>
              <a:t>. </a:t>
            </a: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1619250" y="549275"/>
            <a:ext cx="489743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>
                <a:latin typeface="VNI-Times" pitchFamily="2" charset="0"/>
              </a:rPr>
              <a:t> (7 </a:t>
            </a:r>
            <a:r>
              <a:rPr lang="en-US" sz="3200">
                <a:latin typeface=".VnArial" pitchFamily="34" charset="0"/>
              </a:rPr>
              <a:t>x</a:t>
            </a:r>
            <a:r>
              <a:rPr lang="en-US" sz="3200" b="1">
                <a:latin typeface="VNI-Times" pitchFamily="2" charset="0"/>
              </a:rPr>
              <a:t> 15) : 3  vaø 7 </a:t>
            </a:r>
            <a:r>
              <a:rPr lang="en-US" sz="3200"/>
              <a:t>x</a:t>
            </a:r>
            <a:r>
              <a:rPr lang="en-US" sz="3200" b="1">
                <a:latin typeface="VNI-Times" pitchFamily="2" charset="0"/>
              </a:rPr>
              <a:t> (15 : 3) </a:t>
            </a:r>
          </a:p>
        </p:txBody>
      </p:sp>
      <p:sp>
        <p:nvSpPr>
          <p:cNvPr id="163848" name="Rectangle 8"/>
          <p:cNvSpPr>
            <a:spLocks noChangeArrowheads="1"/>
          </p:cNvSpPr>
          <p:nvPr/>
        </p:nvSpPr>
        <p:spPr bwMode="auto">
          <a:xfrm>
            <a:off x="0" y="2387600"/>
            <a:ext cx="65532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</a:rPr>
              <a:t>Vaäy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:     (7 </a:t>
            </a:r>
            <a:r>
              <a:rPr lang="en-US" sz="3200" dirty="0">
                <a:solidFill>
                  <a:srgbClr val="FF0000"/>
                </a:solidFill>
              </a:rPr>
              <a:t>x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15) : 3 = 7 </a:t>
            </a:r>
            <a:r>
              <a:rPr lang="en-US" sz="3200" dirty="0">
                <a:solidFill>
                  <a:srgbClr val="FF0000"/>
                </a:solidFill>
              </a:rPr>
              <a:t>x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(15 : 3)</a:t>
            </a:r>
          </a:p>
        </p:txBody>
      </p:sp>
      <p:sp>
        <p:nvSpPr>
          <p:cNvPr id="163850" name="Rectangle 10"/>
          <p:cNvSpPr>
            <a:spLocks noChangeArrowheads="1"/>
          </p:cNvSpPr>
          <p:nvPr/>
        </p:nvSpPr>
        <p:spPr bwMode="auto">
          <a:xfrm>
            <a:off x="250825" y="3141663"/>
            <a:ext cx="651668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 err="1">
                <a:latin typeface="VNI-Times" pitchFamily="2" charset="0"/>
              </a:rPr>
              <a:t>Vì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sao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ta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khoâng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tính</a:t>
            </a:r>
            <a:r>
              <a:rPr lang="en-US" sz="3200" b="1" dirty="0">
                <a:latin typeface="VNI-Times" pitchFamily="2" charset="0"/>
              </a:rPr>
              <a:t>: (7 : 3) </a:t>
            </a:r>
            <a:r>
              <a:rPr lang="en-US" sz="3200" dirty="0"/>
              <a:t>x</a:t>
            </a:r>
            <a:r>
              <a:rPr lang="en-US" sz="3200" b="1" dirty="0">
                <a:latin typeface="VNI-Times" pitchFamily="2" charset="0"/>
              </a:rPr>
              <a:t> 15 ?</a:t>
            </a: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56271" y="3694674"/>
            <a:ext cx="88931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  Ta </a:t>
            </a:r>
            <a:r>
              <a:rPr lang="en-US" sz="3200" b="1" dirty="0" err="1">
                <a:solidFill>
                  <a:schemeClr val="tx2"/>
                </a:solidFill>
                <a:latin typeface="VNI-Times" pitchFamily="2" charset="0"/>
              </a:rPr>
              <a:t>khoâng</a:t>
            </a:r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VNI-Times" pitchFamily="2" charset="0"/>
              </a:rPr>
              <a:t>tính</a:t>
            </a:r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(7 : 3) </a:t>
            </a:r>
            <a:r>
              <a:rPr lang="en-US" sz="3200" dirty="0">
                <a:solidFill>
                  <a:schemeClr val="tx2"/>
                </a:solidFill>
              </a:rPr>
              <a:t>x</a:t>
            </a:r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15, </a:t>
            </a:r>
            <a:r>
              <a:rPr lang="en-US" sz="3200" b="1" dirty="0" err="1">
                <a:solidFill>
                  <a:schemeClr val="tx2"/>
                </a:solidFill>
                <a:latin typeface="VNI-Times" pitchFamily="2" charset="0"/>
              </a:rPr>
              <a:t>vì</a:t>
            </a:r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7 </a:t>
            </a:r>
            <a:r>
              <a:rPr lang="en-US" sz="3200" b="1" dirty="0" err="1">
                <a:solidFill>
                  <a:schemeClr val="tx2"/>
                </a:solidFill>
                <a:latin typeface="VNI-Times" pitchFamily="2" charset="0"/>
              </a:rPr>
              <a:t>khoâng</a:t>
            </a:r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VNI-Times" pitchFamily="2" charset="0"/>
              </a:rPr>
              <a:t>chia</a:t>
            </a:r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VNI-Times" pitchFamily="2" charset="0"/>
              </a:rPr>
              <a:t>heát</a:t>
            </a:r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VNI-Times" pitchFamily="2" charset="0"/>
              </a:rPr>
              <a:t>cho</a:t>
            </a:r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3.</a:t>
            </a:r>
          </a:p>
        </p:txBody>
      </p:sp>
      <p:sp>
        <p:nvSpPr>
          <p:cNvPr id="163853" name="Rectangle 13"/>
          <p:cNvSpPr>
            <a:spLocks noChangeArrowheads="1"/>
          </p:cNvSpPr>
          <p:nvPr/>
        </p:nvSpPr>
        <p:spPr bwMode="auto">
          <a:xfrm>
            <a:off x="0" y="5029200"/>
            <a:ext cx="88931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i="1" u="sng" dirty="0" err="1">
                <a:solidFill>
                  <a:srgbClr val="FF0000"/>
                </a:solidFill>
                <a:latin typeface="VNI-Times" pitchFamily="2" charset="0"/>
              </a:rPr>
              <a:t>Keát</a:t>
            </a:r>
            <a:r>
              <a:rPr lang="en-US" sz="3200" b="1" i="1" u="sng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u="sng" dirty="0" err="1" smtClean="0">
                <a:solidFill>
                  <a:srgbClr val="FF0000"/>
                </a:solidFill>
                <a:latin typeface="VNI-Times" pitchFamily="2" charset="0"/>
              </a:rPr>
              <a:t>luaän</a:t>
            </a:r>
            <a:r>
              <a:rPr lang="en-US" sz="3200" b="1" i="1" u="sng" dirty="0" smtClean="0">
                <a:solidFill>
                  <a:srgbClr val="FF0000"/>
                </a:solidFill>
                <a:latin typeface="VNI-Times" pitchFamily="2" charset="0"/>
              </a:rPr>
              <a:t> 2</a:t>
            </a:r>
            <a:r>
              <a:rPr lang="en-US" sz="3200" b="1" i="1" dirty="0" smtClean="0">
                <a:solidFill>
                  <a:srgbClr val="FF0000"/>
                </a:solidFill>
                <a:latin typeface="VNI-Times" pitchFamily="2" charset="0"/>
              </a:rPr>
              <a:t>:Vì 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15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chia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heát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cho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3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neân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coù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theå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laáy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15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chia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cho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VNI-Times" pitchFamily="2" charset="0"/>
              </a:rPr>
              <a:t>3 </a:t>
            </a:r>
            <a:r>
              <a:rPr lang="en-US" sz="3200" b="1" i="1" dirty="0" err="1" smtClean="0">
                <a:solidFill>
                  <a:srgbClr val="FF0000"/>
                </a:solidFill>
                <a:latin typeface="VNI-Times" pitchFamily="2" charset="0"/>
              </a:rPr>
              <a:t>roài</a:t>
            </a:r>
            <a:r>
              <a:rPr lang="en-US" sz="32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VNI-Times" pitchFamily="2" charset="0"/>
              </a:rPr>
              <a:t>nhaân</a:t>
            </a:r>
            <a:r>
              <a:rPr lang="en-US" sz="32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VNI-Times" pitchFamily="2" charset="0"/>
              </a:rPr>
              <a:t>keát</a:t>
            </a:r>
            <a:r>
              <a:rPr lang="en-US" sz="32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VNI-Times" pitchFamily="2" charset="0"/>
              </a:rPr>
              <a:t>quaû</a:t>
            </a:r>
            <a:r>
              <a:rPr lang="en-US" sz="32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VNI-Times" pitchFamily="2" charset="0"/>
              </a:rPr>
              <a:t>vôùi</a:t>
            </a:r>
            <a:r>
              <a:rPr lang="en-US" sz="3200" b="1" i="1" dirty="0" smtClean="0">
                <a:solidFill>
                  <a:srgbClr val="FF0000"/>
                </a:solidFill>
                <a:latin typeface="VNI-Times" pitchFamily="2" charset="0"/>
              </a:rPr>
              <a:t> 7. </a:t>
            </a:r>
            <a:endParaRPr lang="en-US" sz="3200" b="1" i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908050"/>
            <a:ext cx="15128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>
                <a:latin typeface="VNI-Times" pitchFamily="2" charset="0"/>
              </a:rPr>
              <a:t> Ta </a:t>
            </a:r>
            <a:r>
              <a:rPr lang="en-US" sz="3200" b="1" dirty="0" err="1">
                <a:latin typeface="VNI-Times" pitchFamily="2" charset="0"/>
              </a:rPr>
              <a:t>coù</a:t>
            </a:r>
            <a:r>
              <a:rPr lang="en-US" sz="3200" b="1" dirty="0">
                <a:latin typeface="VNI-Times" pitchFamily="2" charset="0"/>
              </a:rPr>
              <a:t>:</a:t>
            </a: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971550" y="1341438"/>
            <a:ext cx="46815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>
                <a:latin typeface="VNI-Times" pitchFamily="2" charset="0"/>
              </a:rPr>
              <a:t> (7 </a:t>
            </a:r>
            <a:r>
              <a:rPr lang="en-US" sz="3200" dirty="0"/>
              <a:t>x</a:t>
            </a:r>
            <a:r>
              <a:rPr lang="en-US" sz="3200" b="1" dirty="0">
                <a:latin typeface="VNI-Times" pitchFamily="2" charset="0"/>
              </a:rPr>
              <a:t> 15) : 3 = 105 </a:t>
            </a:r>
            <a:r>
              <a:rPr lang="en-US" sz="3200" dirty="0"/>
              <a:t>:</a:t>
            </a:r>
            <a:r>
              <a:rPr lang="en-US" sz="3200" b="1" dirty="0">
                <a:latin typeface="VNI-Times" pitchFamily="2" charset="0"/>
              </a:rPr>
              <a:t> 3 = 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35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093788" y="1916113"/>
            <a:ext cx="468153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>
                <a:latin typeface="VNI-Times" pitchFamily="2" charset="0"/>
              </a:rPr>
              <a:t> 7 </a:t>
            </a:r>
            <a:r>
              <a:rPr lang="en-US" sz="3200" dirty="0"/>
              <a:t>x</a:t>
            </a:r>
            <a:r>
              <a:rPr lang="en-US" sz="3200" b="1" dirty="0">
                <a:latin typeface="VNI-Times" pitchFamily="2" charset="0"/>
              </a:rPr>
              <a:t> (15 : 3) = 7 </a:t>
            </a:r>
            <a:r>
              <a:rPr lang="en-US" sz="3200" dirty="0"/>
              <a:t>x</a:t>
            </a:r>
            <a:r>
              <a:rPr lang="en-US" sz="3200" b="1" dirty="0">
                <a:latin typeface="VNI-Times" pitchFamily="2" charset="0"/>
              </a:rPr>
              <a:t> 5 = 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35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loud Callout 13"/>
          <p:cNvSpPr/>
          <p:nvPr/>
        </p:nvSpPr>
        <p:spPr>
          <a:xfrm>
            <a:off x="6705600" y="533400"/>
            <a:ext cx="2286000" cy="19050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2424EE"/>
                </a:solidFill>
              </a:rPr>
              <a:t>Thảo</a:t>
            </a:r>
            <a:r>
              <a:rPr lang="en-US" sz="2800" dirty="0" smtClean="0">
                <a:solidFill>
                  <a:srgbClr val="2424EE"/>
                </a:solidFill>
              </a:rPr>
              <a:t> </a:t>
            </a:r>
            <a:r>
              <a:rPr lang="en-US" sz="2800" dirty="0" err="1" smtClean="0">
                <a:solidFill>
                  <a:srgbClr val="2424EE"/>
                </a:solidFill>
              </a:rPr>
              <a:t>luận</a:t>
            </a:r>
            <a:r>
              <a:rPr lang="en-US" sz="2800" dirty="0" smtClean="0">
                <a:solidFill>
                  <a:srgbClr val="2424EE"/>
                </a:solidFill>
              </a:rPr>
              <a:t> </a:t>
            </a:r>
            <a:r>
              <a:rPr lang="en-US" sz="2800" dirty="0" err="1" smtClean="0">
                <a:solidFill>
                  <a:srgbClr val="2424EE"/>
                </a:solidFill>
              </a:rPr>
              <a:t>nhóm</a:t>
            </a:r>
            <a:r>
              <a:rPr lang="en-US" sz="2800" dirty="0" smtClean="0">
                <a:solidFill>
                  <a:srgbClr val="2424EE"/>
                </a:solidFill>
              </a:rPr>
              <a:t> </a:t>
            </a:r>
            <a:r>
              <a:rPr lang="en-US" sz="2800" dirty="0" err="1" smtClean="0">
                <a:solidFill>
                  <a:srgbClr val="2424EE"/>
                </a:solidFill>
              </a:rPr>
              <a:t>đôi</a:t>
            </a:r>
            <a:endParaRPr lang="en-US" sz="2800" dirty="0">
              <a:solidFill>
                <a:srgbClr val="2424E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4654061"/>
            <a:ext cx="853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6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1638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8" grpId="0"/>
      <p:bldP spid="163850" grpId="0"/>
      <p:bldP spid="163852" grpId="0"/>
      <p:bldP spid="163853" grpId="0"/>
      <p:bldP spid="2" grpId="0"/>
      <p:bldP spid="3" grpId="0"/>
      <p:bldP spid="4" grpId="0"/>
      <p:bldP spid="14" grpId="0" animBg="1"/>
      <p:bldP spid="14" grpId="1" animBg="1"/>
      <p:bldP spid="15" grpId="0"/>
      <p:bldP spid="1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68" y="863990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i="1" u="sng" dirty="0" smtClean="0">
              <a:solidFill>
                <a:srgbClr val="0000FF"/>
              </a:solidFill>
              <a:latin typeface="VNI-Times" pitchFamily="2" charset="0"/>
            </a:endParaRPr>
          </a:p>
          <a:p>
            <a:endParaRPr lang="en-US" sz="2800" b="1" i="1" u="sng" dirty="0" smtClean="0">
              <a:solidFill>
                <a:srgbClr val="0000FF"/>
              </a:solidFill>
              <a:latin typeface="VNI-Times" pitchFamily="2" charset="0"/>
            </a:endParaRPr>
          </a:p>
          <a:p>
            <a:r>
              <a:rPr lang="en-US" sz="2800" b="1" i="1" u="sng" dirty="0" err="1" smtClean="0">
                <a:solidFill>
                  <a:srgbClr val="0000FF"/>
                </a:solidFill>
                <a:latin typeface="VNI-Times" pitchFamily="2" charset="0"/>
              </a:rPr>
              <a:t>Keát</a:t>
            </a:r>
            <a:r>
              <a:rPr lang="en-US" sz="2800" b="1" i="1" u="sng" dirty="0" smtClean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b="1" i="1" u="sng" dirty="0" err="1" smtClean="0">
                <a:solidFill>
                  <a:srgbClr val="0000FF"/>
                </a:solidFill>
                <a:latin typeface="VNI-Times" pitchFamily="2" charset="0"/>
              </a:rPr>
              <a:t>luaän</a:t>
            </a:r>
            <a:r>
              <a:rPr lang="en-US" sz="2800" b="1" i="1" u="sng" dirty="0" smtClean="0">
                <a:solidFill>
                  <a:srgbClr val="0000FF"/>
                </a:solidFill>
                <a:latin typeface="VNI-Times" pitchFamily="2" charset="0"/>
              </a:rPr>
              <a:t> 1</a:t>
            </a:r>
            <a:r>
              <a:rPr lang="en-US" sz="2800" b="1" i="1" dirty="0" smtClean="0">
                <a:solidFill>
                  <a:schemeClr val="tx2"/>
                </a:solidFill>
                <a:latin typeface="VNI-Times" pitchFamily="2" charset="0"/>
              </a:rPr>
              <a:t>: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Vì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15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chia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heát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cho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3; 9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chia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heát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cho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3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neân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coù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theå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laáy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moät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thöøa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soá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chia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cho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3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roài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nhaân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keát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quaû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vôùi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thöøa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soá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  <a:latin typeface="VNI-Times" pitchFamily="2" charset="0"/>
              </a:rPr>
              <a:t>kia</a:t>
            </a:r>
            <a:r>
              <a:rPr lang="en-US" sz="2800" b="1" i="1" dirty="0" smtClean="0">
                <a:solidFill>
                  <a:srgbClr val="0070C0"/>
                </a:solidFill>
                <a:latin typeface="VNI-Times" pitchFamily="2" charset="0"/>
              </a:rPr>
              <a:t>.</a:t>
            </a:r>
            <a:endParaRPr lang="en-US" sz="2800" b="1" i="1" dirty="0">
              <a:solidFill>
                <a:srgbClr val="0070C0"/>
              </a:solidFill>
              <a:latin typeface="VNI-Times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9718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u="sng" dirty="0" err="1" smtClean="0">
                <a:solidFill>
                  <a:srgbClr val="00B050"/>
                </a:solidFill>
                <a:latin typeface="VNI-Times" pitchFamily="2" charset="0"/>
              </a:rPr>
              <a:t>Keát</a:t>
            </a:r>
            <a:r>
              <a:rPr lang="en-US" sz="2800" b="1" i="1" u="sng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i="1" u="sng" dirty="0" err="1" smtClean="0">
                <a:solidFill>
                  <a:srgbClr val="00B050"/>
                </a:solidFill>
                <a:latin typeface="VNI-Times" pitchFamily="2" charset="0"/>
              </a:rPr>
              <a:t>luaän</a:t>
            </a:r>
            <a:r>
              <a:rPr lang="en-US" sz="2800" b="1" i="1" u="sng" dirty="0" smtClean="0">
                <a:solidFill>
                  <a:srgbClr val="00B050"/>
                </a:solidFill>
                <a:latin typeface="VNI-Times" pitchFamily="2" charset="0"/>
              </a:rPr>
              <a:t> 2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:Vì 15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chia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heát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cho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3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neân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coù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theå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laáy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15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chia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cho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3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roài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nhaân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keát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quaû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VNI-Times" pitchFamily="2" charset="0"/>
              </a:rPr>
              <a:t>vôùi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7.   </a:t>
            </a:r>
            <a:endParaRPr lang="en-US" sz="2800" b="1" i="1" dirty="0">
              <a:solidFill>
                <a:srgbClr val="00B050"/>
              </a:solidFill>
              <a:latin typeface="VNI-Times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37160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2424EE"/>
                </a:solidFill>
                <a:latin typeface="VNI-Times" pitchFamily="2" charset="0"/>
              </a:rPr>
              <a:t>a.  (9 x 15) : 3 = 9 x (15 : 3) = (9 : 3) x 15</a:t>
            </a:r>
            <a:endParaRPr lang="en-US" sz="2800" b="1" dirty="0">
              <a:solidFill>
                <a:srgbClr val="2424EE"/>
              </a:solidFill>
              <a:latin typeface="VNI-Times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59080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VNI-Times" pitchFamily="2" charset="0"/>
              </a:rPr>
              <a:t>b. (7 </a:t>
            </a:r>
            <a:r>
              <a:rPr lang="en-US" sz="2800" dirty="0" smtClean="0">
                <a:solidFill>
                  <a:srgbClr val="00B050"/>
                </a:solidFill>
              </a:rPr>
              <a:t>x</a:t>
            </a:r>
            <a:r>
              <a:rPr lang="en-US" sz="2800" b="1" dirty="0" smtClean="0">
                <a:solidFill>
                  <a:srgbClr val="00B050"/>
                </a:solidFill>
                <a:latin typeface="VNI-Times" pitchFamily="2" charset="0"/>
              </a:rPr>
              <a:t> 15) : 3 = 7 </a:t>
            </a:r>
            <a:r>
              <a:rPr lang="en-US" sz="2800" dirty="0" smtClean="0">
                <a:solidFill>
                  <a:srgbClr val="00B050"/>
                </a:solidFill>
              </a:rPr>
              <a:t>x</a:t>
            </a:r>
            <a:r>
              <a:rPr lang="en-US" sz="2800" b="1" dirty="0" smtClean="0">
                <a:solidFill>
                  <a:srgbClr val="00B050"/>
                </a:solidFill>
                <a:latin typeface="VNI-Times" pitchFamily="2" charset="0"/>
              </a:rPr>
              <a:t> (15 : 3)</a:t>
            </a:r>
            <a:endParaRPr lang="en-US" sz="2800" b="1" dirty="0">
              <a:solidFill>
                <a:srgbClr val="00B050"/>
              </a:solidFill>
              <a:latin typeface="VNI-Times" pitchFamily="2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0" y="838200"/>
            <a:ext cx="1828800" cy="5847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latin typeface="VNI-Times" pitchFamily="2" charset="0"/>
              </a:rPr>
              <a:t>1. </a:t>
            </a:r>
            <a:r>
              <a:rPr lang="en-US" sz="3200" b="1" u="sng" dirty="0" err="1">
                <a:latin typeface="VNI-Times" pitchFamily="2" charset="0"/>
              </a:rPr>
              <a:t>Ví</a:t>
            </a:r>
            <a:r>
              <a:rPr lang="en-US" sz="3200" b="1" u="sng" dirty="0">
                <a:latin typeface="VNI-Times" pitchFamily="2" charset="0"/>
              </a:rPr>
              <a:t> </a:t>
            </a:r>
            <a:r>
              <a:rPr lang="en-US" sz="3200" b="1" u="sng" dirty="0" err="1">
                <a:latin typeface="VNI-Times" pitchFamily="2" charset="0"/>
              </a:rPr>
              <a:t>duï</a:t>
            </a:r>
            <a:endParaRPr lang="en-US" sz="3200" b="1" u="sng" dirty="0">
              <a:latin typeface="VNI-Times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3962400"/>
            <a:ext cx="2438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smtClean="0">
                <a:latin typeface="VNI-Times" pitchFamily="2" charset="0"/>
              </a:rPr>
              <a:t>2. </a:t>
            </a:r>
            <a:r>
              <a:rPr lang="en-US" sz="3200" b="1" u="sng" dirty="0" err="1" smtClean="0">
                <a:latin typeface="VNI-Times" pitchFamily="2" charset="0"/>
              </a:rPr>
              <a:t>Tính</a:t>
            </a:r>
            <a:r>
              <a:rPr lang="en-US" sz="3200" b="1" u="sng" dirty="0" smtClean="0">
                <a:latin typeface="VNI-Times" pitchFamily="2" charset="0"/>
              </a:rPr>
              <a:t> </a:t>
            </a:r>
            <a:r>
              <a:rPr lang="en-US" sz="3200" b="1" u="sng" dirty="0" err="1" smtClean="0">
                <a:latin typeface="VNI-Times" pitchFamily="2" charset="0"/>
              </a:rPr>
              <a:t>chất</a:t>
            </a:r>
            <a:endParaRPr lang="en-US" sz="3200" b="1" u="sng" dirty="0">
              <a:latin typeface="VNI-Times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4724400"/>
            <a:ext cx="9144000" cy="175432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Khi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chia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tích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hai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thöøa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ta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coù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theå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laáy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thöøa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chia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ñoù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(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neáu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chia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heát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),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roài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nhaân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keát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quaû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vôùi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thöøa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soá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VNI-Times" pitchFamily="2" charset="0"/>
              </a:rPr>
              <a:t>kia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.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2286000" y="152400"/>
            <a:ext cx="5486400" cy="1772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i="1" smtClean="0">
                <a:solidFill>
                  <a:srgbClr val="0070C0"/>
                </a:solidFill>
                <a:latin typeface="VNI-Times" pitchFamily="2" charset="0"/>
              </a:rPr>
              <a:t>        </a:t>
            </a:r>
            <a:endParaRPr lang="en-US" sz="2800" i="1" dirty="0" smtClean="0">
              <a:solidFill>
                <a:srgbClr val="0070C0"/>
              </a:solidFill>
              <a:latin typeface="VNI-Times" pitchFamily="2" charset="0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70C0"/>
                </a:solidFill>
                <a:latin typeface="VNI-Times" pitchFamily="2" charset="0"/>
              </a:rPr>
              <a:t>Toaùn</a:t>
            </a:r>
            <a:endParaRPr lang="en-US" sz="2800" b="1" dirty="0" smtClean="0">
              <a:solidFill>
                <a:srgbClr val="0070C0"/>
              </a:solidFill>
              <a:latin typeface="VNI-Times" pitchFamily="2" charset="0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VNI-Times" pitchFamily="2" charset="0"/>
              </a:rPr>
              <a:t>CHIA MOÄT TÍCH CHO MOÄT SOÁ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endParaRPr lang="en-US" sz="2800" dirty="0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0" y="4114800"/>
            <a:ext cx="8477001" cy="92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3200" b="1" dirty="0" err="1" smtClean="0">
                <a:solidFill>
                  <a:srgbClr val="7030A0"/>
                </a:solidFill>
                <a:latin typeface="VNI-Times" pitchFamily="2" charset="0"/>
              </a:rPr>
              <a:t>Từ</a:t>
            </a:r>
            <a:r>
              <a:rPr lang="en-US" sz="3200" b="1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VNI-Times" pitchFamily="2" charset="0"/>
              </a:rPr>
              <a:t>hai</a:t>
            </a:r>
            <a:r>
              <a:rPr lang="en-US" sz="3200" b="1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VNI-Times" pitchFamily="2" charset="0"/>
              </a:rPr>
              <a:t>kết</a:t>
            </a:r>
            <a:r>
              <a:rPr lang="en-US" sz="3200" b="1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VNI-Times" pitchFamily="2" charset="0"/>
              </a:rPr>
              <a:t>l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uận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7030A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3" grpId="1" animBg="1"/>
      <p:bldP spid="20" grpId="0"/>
      <p:bldP spid="2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0" y="838200"/>
            <a:ext cx="419100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a/ (8 </a:t>
            </a:r>
            <a:r>
              <a:rPr lang="en-US" sz="3600" b="1" dirty="0">
                <a:latin typeface=".VnArial" pitchFamily="34" charset="0"/>
              </a:rPr>
              <a:t>x</a:t>
            </a:r>
            <a:r>
              <a:rPr lang="en-US" sz="3600" b="1" dirty="0">
                <a:latin typeface="VNI-Times" pitchFamily="2" charset="0"/>
              </a:rPr>
              <a:t> 23): 4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4419600" y="762000"/>
            <a:ext cx="4419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>
                <a:latin typeface="VNI-Times" pitchFamily="2" charset="0"/>
              </a:rPr>
              <a:t>b/ (15 </a:t>
            </a:r>
            <a:r>
              <a:rPr lang="en-US" sz="3200" b="1" dirty="0">
                <a:latin typeface=".VnArial" pitchFamily="34" charset="0"/>
              </a:rPr>
              <a:t>x</a:t>
            </a:r>
            <a:r>
              <a:rPr lang="en-US" sz="3200" b="1" dirty="0">
                <a:latin typeface="VNI-Times" pitchFamily="2" charset="0"/>
              </a:rPr>
              <a:t> 24) : 6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914400" y="0"/>
            <a:ext cx="2286000" cy="5847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  <a:latin typeface="VNI-Times" pitchFamily="2" charset="0"/>
              </a:rPr>
              <a:t>Thöïc</a:t>
            </a:r>
            <a:r>
              <a:rPr lang="en-US" sz="3200" b="1" u="sng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VNI-Times" pitchFamily="2" charset="0"/>
              </a:rPr>
              <a:t>haønh</a:t>
            </a:r>
            <a:endParaRPr lang="en-US" sz="3200" b="1" u="sng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3048000" y="0"/>
            <a:ext cx="5410200" cy="646331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 u="sng" dirty="0" err="1">
                <a:latin typeface="VNI-Times" pitchFamily="2" charset="0"/>
              </a:rPr>
              <a:t>Baøi</a:t>
            </a:r>
            <a:r>
              <a:rPr lang="en-US" sz="3600" b="1" i="1" u="sng" dirty="0">
                <a:latin typeface="VNI-Times" pitchFamily="2" charset="0"/>
              </a:rPr>
              <a:t> 1.</a:t>
            </a:r>
            <a:r>
              <a:rPr lang="en-US" sz="3600" b="1" u="sng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Tính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baèng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hai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caùch</a:t>
            </a:r>
            <a:endParaRPr lang="en-US" sz="3600" b="1" dirty="0">
              <a:latin typeface="VNI-Times" pitchFamily="2" charset="0"/>
            </a:endParaRP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0" y="1447800"/>
            <a:ext cx="44196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Caùch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1: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Nhaân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tröôùc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chia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  <a:p>
            <a:r>
              <a:rPr lang="en-US" sz="3600" b="1" dirty="0">
                <a:latin typeface="VNI-Times" pitchFamily="2" charset="0"/>
              </a:rPr>
              <a:t>(8 </a:t>
            </a:r>
            <a:r>
              <a:rPr lang="en-US" sz="3600" b="1" dirty="0">
                <a:latin typeface=".VnArial" pitchFamily="34" charset="0"/>
              </a:rPr>
              <a:t>x</a:t>
            </a:r>
            <a:r>
              <a:rPr lang="en-US" sz="3600" b="1" dirty="0">
                <a:latin typeface="VNI-Times" pitchFamily="2" charset="0"/>
              </a:rPr>
              <a:t> 23) : 4 = 184 : </a:t>
            </a:r>
            <a:r>
              <a:rPr lang="en-US" sz="3600" b="1" dirty="0" smtClean="0">
                <a:latin typeface="VNI-Times" pitchFamily="2" charset="0"/>
              </a:rPr>
              <a:t>4</a:t>
            </a:r>
          </a:p>
          <a:p>
            <a:r>
              <a:rPr lang="en-US" sz="3600" b="1" dirty="0" smtClean="0">
                <a:latin typeface="VNI-Times" pitchFamily="2" charset="0"/>
              </a:rPr>
              <a:t>                   </a:t>
            </a:r>
            <a:r>
              <a:rPr lang="en-US" sz="3600" b="1" dirty="0">
                <a:latin typeface="VNI-Times" pitchFamily="2" charset="0"/>
              </a:rPr>
              <a:t>= 46</a:t>
            </a:r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0" y="2971800"/>
            <a:ext cx="441960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Caùch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2: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Chia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tröôùc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nhaân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  <a:p>
            <a:r>
              <a:rPr lang="en-US" sz="3200" b="1" dirty="0">
                <a:latin typeface="VNI-Times" pitchFamily="2" charset="0"/>
              </a:rPr>
              <a:t>(8 </a:t>
            </a:r>
            <a:r>
              <a:rPr lang="en-US" sz="3200" b="1" dirty="0">
                <a:latin typeface=".VnArial" pitchFamily="34" charset="0"/>
              </a:rPr>
              <a:t>x</a:t>
            </a:r>
            <a:r>
              <a:rPr lang="en-US" sz="3200" b="1" dirty="0">
                <a:latin typeface="VNI-Times" pitchFamily="2" charset="0"/>
              </a:rPr>
              <a:t> 23) : 4 = 8 : 4 </a:t>
            </a:r>
            <a:r>
              <a:rPr lang="en-US" sz="3200" b="1" dirty="0">
                <a:latin typeface=".VnArial" pitchFamily="34" charset="0"/>
              </a:rPr>
              <a:t>x</a:t>
            </a:r>
            <a:r>
              <a:rPr lang="en-US" sz="3200" b="1" dirty="0">
                <a:latin typeface="VNI-Times" pitchFamily="2" charset="0"/>
              </a:rPr>
              <a:t> 23 </a:t>
            </a:r>
          </a:p>
          <a:p>
            <a:r>
              <a:rPr lang="en-US" sz="3200" b="1" dirty="0">
                <a:latin typeface="VNI-Times" pitchFamily="2" charset="0"/>
              </a:rPr>
              <a:t>                   = 2 </a:t>
            </a:r>
            <a:r>
              <a:rPr lang="en-US" sz="3200" b="1" dirty="0">
                <a:latin typeface=".VnArial" pitchFamily="34" charset="0"/>
              </a:rPr>
              <a:t>x</a:t>
            </a:r>
            <a:r>
              <a:rPr lang="en-US" sz="3200" b="1" dirty="0">
                <a:latin typeface="VNI-Times" pitchFamily="2" charset="0"/>
              </a:rPr>
              <a:t> 23 </a:t>
            </a:r>
            <a:endParaRPr lang="en-US" sz="3200" b="1" dirty="0" smtClean="0">
              <a:latin typeface="VNI-Times" pitchFamily="2" charset="0"/>
            </a:endParaRPr>
          </a:p>
          <a:p>
            <a:r>
              <a:rPr lang="en-US" sz="3200" b="1" dirty="0" smtClean="0">
                <a:latin typeface="VNI-Times" pitchFamily="2" charset="0"/>
              </a:rPr>
              <a:t>                   = </a:t>
            </a:r>
            <a:r>
              <a:rPr lang="en-US" sz="3200" b="1" dirty="0">
                <a:latin typeface="VNI-Times" pitchFamily="2" charset="0"/>
              </a:rPr>
              <a:t>46</a:t>
            </a:r>
          </a:p>
        </p:txBody>
      </p:sp>
      <p:sp>
        <p:nvSpPr>
          <p:cNvPr id="168975" name="Rectangle 15"/>
          <p:cNvSpPr>
            <a:spLocks noChangeArrowheads="1"/>
          </p:cNvSpPr>
          <p:nvPr/>
        </p:nvSpPr>
        <p:spPr bwMode="auto">
          <a:xfrm>
            <a:off x="4495800" y="1447800"/>
            <a:ext cx="464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 err="1">
                <a:solidFill>
                  <a:srgbClr val="7030A0"/>
                </a:solidFill>
                <a:latin typeface="VNI-Times" pitchFamily="2" charset="0"/>
              </a:rPr>
              <a:t>Caùch</a:t>
            </a:r>
            <a:r>
              <a:rPr lang="en-US" sz="3200" b="1" dirty="0">
                <a:solidFill>
                  <a:srgbClr val="7030A0"/>
                </a:solidFill>
                <a:latin typeface="VNI-Times" pitchFamily="2" charset="0"/>
              </a:rPr>
              <a:t> 1:</a:t>
            </a:r>
            <a:r>
              <a:rPr lang="en-US" sz="36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</a:p>
          <a:p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(15 </a:t>
            </a:r>
            <a:r>
              <a:rPr lang="en-US" sz="3600" b="1" dirty="0">
                <a:solidFill>
                  <a:srgbClr val="FF0000"/>
                </a:solidFill>
                <a:latin typeface=".VnArial" pitchFamily="34" charset="0"/>
              </a:rPr>
              <a:t>x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24) : 6 = 360 : 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6 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                    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= 60</a:t>
            </a:r>
          </a:p>
        </p:txBody>
      </p:sp>
      <p:sp>
        <p:nvSpPr>
          <p:cNvPr id="168976" name="Rectangle 16"/>
          <p:cNvSpPr>
            <a:spLocks noChangeArrowheads="1"/>
          </p:cNvSpPr>
          <p:nvPr/>
        </p:nvSpPr>
        <p:spPr bwMode="auto">
          <a:xfrm>
            <a:off x="4495800" y="2667001"/>
            <a:ext cx="4648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 err="1">
                <a:solidFill>
                  <a:srgbClr val="7030A0"/>
                </a:solidFill>
                <a:latin typeface="VNI-Times" pitchFamily="2" charset="0"/>
              </a:rPr>
              <a:t>Caùch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2:</a:t>
            </a:r>
          </a:p>
          <a:p>
            <a:r>
              <a:rPr lang="en-US" sz="3200" b="1" dirty="0">
                <a:latin typeface="VNI-Times" pitchFamily="2" charset="0"/>
              </a:rPr>
              <a:t>(15 </a:t>
            </a:r>
            <a:r>
              <a:rPr lang="en-US" sz="3200" b="1" dirty="0">
                <a:latin typeface=".VnArial" pitchFamily="34" charset="0"/>
              </a:rPr>
              <a:t>x</a:t>
            </a:r>
            <a:r>
              <a:rPr lang="en-US" sz="3200" b="1" dirty="0">
                <a:latin typeface="VNI-Times" pitchFamily="2" charset="0"/>
              </a:rPr>
              <a:t> 24) : 6 </a:t>
            </a:r>
            <a:r>
              <a:rPr lang="en-US" sz="3200" b="1" dirty="0" smtClean="0">
                <a:latin typeface="VNI-Times" pitchFamily="2" charset="0"/>
              </a:rPr>
              <a:t>=15 </a:t>
            </a:r>
            <a:r>
              <a:rPr lang="en-US" sz="3200" b="1" dirty="0">
                <a:latin typeface=".VnArial" pitchFamily="34" charset="0"/>
              </a:rPr>
              <a:t>x</a:t>
            </a:r>
            <a:r>
              <a:rPr lang="en-US" sz="3200" b="1" dirty="0">
                <a:latin typeface="VNI-Times" pitchFamily="2" charset="0"/>
              </a:rPr>
              <a:t> (24 : 6) </a:t>
            </a:r>
          </a:p>
          <a:p>
            <a:r>
              <a:rPr lang="en-US" sz="3200" b="1" dirty="0">
                <a:latin typeface="VNI-Times" pitchFamily="2" charset="0"/>
              </a:rPr>
              <a:t>                     = 15 </a:t>
            </a:r>
            <a:r>
              <a:rPr lang="en-US" sz="3200" b="1" dirty="0">
                <a:latin typeface=".VnArial" pitchFamily="34" charset="0"/>
              </a:rPr>
              <a:t>x</a:t>
            </a:r>
            <a:r>
              <a:rPr lang="en-US" sz="3200" b="1" dirty="0">
                <a:latin typeface="VNI-Times" pitchFamily="2" charset="0"/>
              </a:rPr>
              <a:t> 4 </a:t>
            </a:r>
            <a:r>
              <a:rPr lang="en-US" sz="3200" b="1" dirty="0" smtClean="0">
                <a:latin typeface="VNI-Times" pitchFamily="2" charset="0"/>
              </a:rPr>
              <a:t> </a:t>
            </a:r>
          </a:p>
          <a:p>
            <a:r>
              <a:rPr lang="en-US" sz="3200" b="1" dirty="0" smtClean="0">
                <a:latin typeface="VNI-Times" pitchFamily="2" charset="0"/>
              </a:rPr>
              <a:t>                     = </a:t>
            </a:r>
            <a:r>
              <a:rPr lang="en-US" sz="3200" b="1" dirty="0">
                <a:latin typeface="VNI-Times" pitchFamily="2" charset="0"/>
              </a:rPr>
              <a:t>60</a:t>
            </a: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4419600" y="838200"/>
            <a:ext cx="76200" cy="3810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998" name="Rectangle 14"/>
          <p:cNvSpPr>
            <a:spLocks noChangeArrowheads="1"/>
          </p:cNvSpPr>
          <p:nvPr/>
        </p:nvSpPr>
        <p:spPr bwMode="auto">
          <a:xfrm>
            <a:off x="0" y="5105400"/>
            <a:ext cx="9144000" cy="139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4000" b="1" i="1" smtClean="0">
                <a:solidFill>
                  <a:schemeClr val="folHlink"/>
                </a:solidFill>
                <a:latin typeface="VNI-Times" pitchFamily="2" charset="0"/>
              </a:rPr>
              <a:t>Löu yù:  Caùch 2 chæ thöïc hieän ñöôïc khi ít nhaát coù moät thöøa soá chia heát cho soá chia.</a:t>
            </a:r>
            <a:endParaRPr lang="en-US" sz="4000" b="1" i="1" dirty="0">
              <a:solidFill>
                <a:schemeClr val="folHlink"/>
              </a:solidFill>
              <a:latin typeface="VNI-Times" pitchFamily="2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5-Point Star 16"/>
          <p:cNvSpPr/>
          <p:nvPr/>
        </p:nvSpPr>
        <p:spPr>
          <a:xfrm>
            <a:off x="5334000" y="2895600"/>
            <a:ext cx="5029200" cy="1676400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/>
                <a:solidFill>
                  <a:schemeClr val="tx1"/>
                </a:solidFill>
              </a:rPr>
              <a:t>Cá</a:t>
            </a:r>
            <a:r>
              <a:rPr lang="en-US" sz="3200" b="1" dirty="0" smtClean="0">
                <a:ln/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tx1"/>
                </a:solidFill>
              </a:rPr>
              <a:t>nhân</a:t>
            </a:r>
            <a:endParaRPr lang="en-US" sz="3200" b="1" dirty="0">
              <a:ln/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4919008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68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6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/>
      <p:bldP spid="167941" grpId="0"/>
      <p:bldP spid="22539" grpId="0"/>
      <p:bldP spid="22539" grpId="1"/>
      <p:bldP spid="22540" grpId="0"/>
      <p:bldP spid="168963" grpId="0"/>
      <p:bldP spid="168966" grpId="0"/>
      <p:bldP spid="168975" grpId="0"/>
      <p:bldP spid="168976" grpId="0"/>
      <p:bldP spid="22546" grpId="0" animBg="1"/>
      <p:bldP spid="169998" grpId="0"/>
      <p:bldP spid="17" grpId="0" animBg="1"/>
      <p:bldP spid="17" grpId="1" animBg="1"/>
      <p:bldP spid="18" grpId="0"/>
      <p:bldP spid="1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534400" cy="762000"/>
          </a:xfrm>
        </p:spPr>
        <p:txBody>
          <a:bodyPr anchor="b">
            <a:noAutofit/>
          </a:bodyPr>
          <a:lstStyle/>
          <a:p>
            <a:pPr algn="l"/>
            <a:r>
              <a:rPr lang="en-US" sz="3600" b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3600" b="1" u="sng" dirty="0">
                <a:solidFill>
                  <a:srgbClr val="FF0000"/>
                </a:solidFill>
                <a:latin typeface="VNI-Times" pitchFamily="2" charset="0"/>
              </a:rPr>
              <a:t> 2: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Tính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baèng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caùch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thuaän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tieän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nhaát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. </a:t>
            </a:r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1371600" y="762000"/>
            <a:ext cx="49530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4400" b="1" dirty="0">
                <a:latin typeface="VNI-Times" pitchFamily="2" charset="0"/>
              </a:rPr>
              <a:t>(25 </a:t>
            </a:r>
            <a:r>
              <a:rPr lang="en-US" sz="4400" b="1" dirty="0">
                <a:latin typeface=".VnArial" pitchFamily="34" charset="0"/>
              </a:rPr>
              <a:t>x</a:t>
            </a:r>
            <a:r>
              <a:rPr lang="en-US" sz="4400" b="1" dirty="0">
                <a:latin typeface="VNI-Times" pitchFamily="2" charset="0"/>
              </a:rPr>
              <a:t> 36) : 9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0" y="1371600"/>
            <a:ext cx="19446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i="1" u="sng" dirty="0" err="1">
                <a:solidFill>
                  <a:srgbClr val="FF0000"/>
                </a:solidFill>
                <a:latin typeface="VNI-Times" pitchFamily="2" charset="0"/>
              </a:rPr>
              <a:t>Ñaùp</a:t>
            </a:r>
            <a:r>
              <a:rPr lang="en-US" sz="3200" b="1" i="1" u="sng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VNI-Times" pitchFamily="2" charset="0"/>
              </a:rPr>
              <a:t>aùn</a:t>
            </a:r>
            <a:r>
              <a:rPr lang="en-US" sz="3200" b="1" i="1" u="sng" dirty="0">
                <a:solidFill>
                  <a:srgbClr val="FF0000"/>
                </a:solidFill>
                <a:latin typeface="VNI-Times" pitchFamily="2" charset="0"/>
              </a:rPr>
              <a:t>:</a:t>
            </a:r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endParaRPr lang="en-US" sz="3200" b="1" i="1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914400" y="2133601"/>
            <a:ext cx="7696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4400" b="1" dirty="0">
                <a:latin typeface="VNI-Times" pitchFamily="2" charset="0"/>
              </a:rPr>
              <a:t>(25 </a:t>
            </a:r>
            <a:r>
              <a:rPr lang="en-US" sz="4400" b="1" dirty="0">
                <a:latin typeface=".VnArial" pitchFamily="34" charset="0"/>
              </a:rPr>
              <a:t>x</a:t>
            </a:r>
            <a:r>
              <a:rPr lang="en-US" sz="4400" b="1" dirty="0">
                <a:latin typeface="VNI-Times" pitchFamily="2" charset="0"/>
              </a:rPr>
              <a:t> 36) : 9 = 25 </a:t>
            </a:r>
            <a:r>
              <a:rPr lang="en-US" sz="4400" b="1" dirty="0">
                <a:latin typeface=".VnArial" pitchFamily="34" charset="0"/>
              </a:rPr>
              <a:t>x</a:t>
            </a:r>
            <a:r>
              <a:rPr lang="en-US" sz="4400" b="1" dirty="0">
                <a:latin typeface="VNI-Times" pitchFamily="2" charset="0"/>
              </a:rPr>
              <a:t> (36 : 9) </a:t>
            </a:r>
          </a:p>
          <a:p>
            <a:r>
              <a:rPr lang="en-US" sz="4400" b="1" dirty="0">
                <a:latin typeface="VNI-Times" pitchFamily="2" charset="0"/>
              </a:rPr>
              <a:t>                     = 25 </a:t>
            </a:r>
            <a:r>
              <a:rPr lang="en-US" sz="4400" b="1" dirty="0">
                <a:latin typeface=".VnArial" pitchFamily="34" charset="0"/>
              </a:rPr>
              <a:t>x</a:t>
            </a:r>
            <a:r>
              <a:rPr lang="en-US" sz="4400" b="1" dirty="0">
                <a:latin typeface="VNI-Times" pitchFamily="2" charset="0"/>
              </a:rPr>
              <a:t> </a:t>
            </a:r>
            <a:r>
              <a:rPr lang="en-US" sz="4400" b="1" dirty="0" smtClean="0">
                <a:latin typeface="VNI-Times" pitchFamily="2" charset="0"/>
              </a:rPr>
              <a:t>4</a:t>
            </a:r>
          </a:p>
          <a:p>
            <a:r>
              <a:rPr lang="en-US" sz="4400" b="1" dirty="0" smtClean="0">
                <a:latin typeface="VNI-Times" pitchFamily="2" charset="0"/>
              </a:rPr>
              <a:t>                     </a:t>
            </a:r>
            <a:r>
              <a:rPr lang="en-US" sz="4400" b="1" dirty="0">
                <a:latin typeface="VNI-Times" pitchFamily="2" charset="0"/>
              </a:rPr>
              <a:t>= 100</a:t>
            </a:r>
            <a:endParaRPr lang="en-US" sz="3200" b="1" dirty="0">
              <a:latin typeface="VNI-Times" pitchFamily="2" charset="0"/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loud 14"/>
          <p:cNvSpPr/>
          <p:nvPr/>
        </p:nvSpPr>
        <p:spPr>
          <a:xfrm>
            <a:off x="7010400" y="685800"/>
            <a:ext cx="2133600" cy="1524000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Bảng</a:t>
            </a:r>
            <a:r>
              <a:rPr lang="en-US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</a:t>
            </a:r>
            <a:endParaRPr lang="en-US" sz="3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" y="3962400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/>
      <p:bldP spid="171013" grpId="0"/>
      <p:bldP spid="171014" grpId="0"/>
      <p:bldP spid="15" grpId="0" animBg="1"/>
      <p:bldP spid="15" grpId="1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228600" y="0"/>
            <a:ext cx="8915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dirty="0">
                <a:latin typeface="VNI-Times" pitchFamily="2" charset="0"/>
              </a:rPr>
              <a:t> </a:t>
            </a:r>
            <a:r>
              <a:rPr lang="en-US" sz="3200" b="1" i="1" u="sng" dirty="0" err="1">
                <a:latin typeface="VNI-Times" pitchFamily="2" charset="0"/>
              </a:rPr>
              <a:t>Baøi</a:t>
            </a:r>
            <a:r>
              <a:rPr lang="en-US" sz="3200" b="1" i="1" u="sng" dirty="0">
                <a:latin typeface="VNI-Times" pitchFamily="2" charset="0"/>
              </a:rPr>
              <a:t> 3:</a:t>
            </a:r>
            <a:r>
              <a:rPr lang="en-US" sz="3600" b="1" dirty="0">
                <a:latin typeface="VNI-Times" pitchFamily="2" charset="0"/>
              </a:rPr>
              <a:t>  </a:t>
            </a:r>
            <a:r>
              <a:rPr lang="en-US" sz="3600" b="1" dirty="0" err="1">
                <a:latin typeface="VNI-Times" pitchFamily="2" charset="0"/>
              </a:rPr>
              <a:t>Moät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cöûa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haøng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coù</a:t>
            </a:r>
            <a:r>
              <a:rPr lang="en-US" sz="3600" b="1" dirty="0">
                <a:latin typeface="VNI-Times" pitchFamily="2" charset="0"/>
              </a:rPr>
              <a:t> 5 </a:t>
            </a:r>
            <a:r>
              <a:rPr lang="en-US" sz="3600" b="1" dirty="0" err="1">
                <a:latin typeface="VNI-Times" pitchFamily="2" charset="0"/>
              </a:rPr>
              <a:t>taám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vaûi</a:t>
            </a:r>
            <a:r>
              <a:rPr lang="en-US" sz="3600" b="1" dirty="0">
                <a:latin typeface="VNI-Times" pitchFamily="2" charset="0"/>
              </a:rPr>
              <a:t>, </a:t>
            </a:r>
            <a:r>
              <a:rPr lang="en-US" sz="3600" b="1" dirty="0" err="1">
                <a:latin typeface="VNI-Times" pitchFamily="2" charset="0"/>
              </a:rPr>
              <a:t>moãi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taám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daøi</a:t>
            </a:r>
            <a:r>
              <a:rPr lang="en-US" sz="3600" b="1" dirty="0">
                <a:latin typeface="VNI-Times" pitchFamily="2" charset="0"/>
              </a:rPr>
              <a:t> 30m. </a:t>
            </a:r>
            <a:r>
              <a:rPr lang="en-US" sz="3600" b="1" dirty="0" err="1">
                <a:latin typeface="VNI-Times" pitchFamily="2" charset="0"/>
              </a:rPr>
              <a:t>Cöûa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haøng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ñaõ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baùn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ñöôïc</a:t>
            </a:r>
            <a:r>
              <a:rPr lang="en-US" sz="3600" b="1" dirty="0">
                <a:latin typeface="VNI-Times" pitchFamily="2" charset="0"/>
              </a:rPr>
              <a:t>       </a:t>
            </a:r>
            <a:r>
              <a:rPr lang="en-US" sz="3600" b="1" dirty="0" err="1">
                <a:latin typeface="VNI-Times" pitchFamily="2" charset="0"/>
              </a:rPr>
              <a:t>soá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vaûi</a:t>
            </a:r>
            <a:r>
              <a:rPr lang="en-US" sz="3600" b="1" dirty="0">
                <a:latin typeface="VNI-Times" pitchFamily="2" charset="0"/>
              </a:rPr>
              <a:t>. </a:t>
            </a:r>
            <a:r>
              <a:rPr lang="en-US" sz="3600" b="1" dirty="0" err="1">
                <a:latin typeface="VNI-Times" pitchFamily="2" charset="0"/>
              </a:rPr>
              <a:t>Hoûi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cöûa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haøng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ñaõ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baùn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ñöôïc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bao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nhieâu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meùt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vaûi</a:t>
            </a:r>
            <a:r>
              <a:rPr lang="en-US" sz="3600" b="1" dirty="0">
                <a:latin typeface="VNI-Times" pitchFamily="2" charset="0"/>
              </a:rPr>
              <a:t>?</a:t>
            </a:r>
            <a:endParaRPr lang="en-US" sz="3200" b="1" dirty="0">
              <a:latin typeface="VNI-Times" pitchFamily="2" charset="0"/>
            </a:endParaRP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0" y="2286000"/>
            <a:ext cx="2835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u="sng" dirty="0" err="1">
                <a:solidFill>
                  <a:srgbClr val="FF0000"/>
                </a:solidFill>
                <a:latin typeface="VNI-Times" pitchFamily="2" charset="0"/>
              </a:rPr>
              <a:t>Toùm</a:t>
            </a:r>
            <a:r>
              <a:rPr lang="en-US" sz="3200" b="1" u="sng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VNI-Times" pitchFamily="2" charset="0"/>
              </a:rPr>
              <a:t>taét</a:t>
            </a:r>
            <a:r>
              <a:rPr lang="en-US" sz="3200" b="1" u="sng" dirty="0">
                <a:solidFill>
                  <a:srgbClr val="FF0000"/>
                </a:solidFill>
                <a:latin typeface="VNI-Times" pitchFamily="2" charset="0"/>
              </a:rPr>
              <a:t>: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0" y="3733800"/>
            <a:ext cx="38100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 err="1">
                <a:latin typeface="VNI-Times" pitchFamily="2" charset="0"/>
              </a:rPr>
              <a:t>Moãi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taám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vaûi</a:t>
            </a:r>
            <a:r>
              <a:rPr lang="en-US" sz="3600" b="1" dirty="0">
                <a:latin typeface="VNI-Times" pitchFamily="2" charset="0"/>
              </a:rPr>
              <a:t>: 30m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0" y="2819400"/>
            <a:ext cx="38862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Co ù5 </a:t>
            </a:r>
            <a:r>
              <a:rPr lang="en-US" sz="3600" b="1" dirty="0" err="1">
                <a:latin typeface="VNI-Times" pitchFamily="2" charset="0"/>
              </a:rPr>
              <a:t>taám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vaûi</a:t>
            </a:r>
            <a:r>
              <a:rPr lang="en-US" sz="3600" b="1" dirty="0">
                <a:latin typeface="VNI-Times" pitchFamily="2" charset="0"/>
              </a:rPr>
              <a:t>:</a:t>
            </a: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0" y="4495800"/>
            <a:ext cx="421163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 err="1">
                <a:latin typeface="VNI-Times" pitchFamily="2" charset="0"/>
              </a:rPr>
              <a:t>Baùn</a:t>
            </a:r>
            <a:r>
              <a:rPr lang="en-US" sz="2800" b="1" dirty="0">
                <a:latin typeface="VNI-Times" pitchFamily="2" charset="0"/>
              </a:rPr>
              <a:t>     </a:t>
            </a:r>
            <a:r>
              <a:rPr lang="en-US" sz="2800" b="1" dirty="0" err="1">
                <a:latin typeface="VNI-Times" pitchFamily="2" charset="0"/>
              </a:rPr>
              <a:t>soá</a:t>
            </a:r>
            <a:r>
              <a:rPr lang="en-US" sz="2800" b="1" dirty="0">
                <a:latin typeface="VNI-Times" pitchFamily="2" charset="0"/>
              </a:rPr>
              <a:t> </a:t>
            </a:r>
            <a:r>
              <a:rPr lang="en-US" sz="2800" b="1" dirty="0" err="1">
                <a:latin typeface="VNI-Times" pitchFamily="2" charset="0"/>
              </a:rPr>
              <a:t>vaûi</a:t>
            </a:r>
            <a:r>
              <a:rPr lang="en-US" sz="2800" b="1" dirty="0">
                <a:latin typeface="VNI-Times" pitchFamily="2" charset="0"/>
              </a:rPr>
              <a:t> = ... m </a:t>
            </a:r>
            <a:r>
              <a:rPr lang="en-US" sz="2800" b="1" dirty="0" err="1">
                <a:latin typeface="VNI-Times" pitchFamily="2" charset="0"/>
              </a:rPr>
              <a:t>vaûi</a:t>
            </a:r>
            <a:r>
              <a:rPr lang="en-US" sz="2800" b="1" dirty="0">
                <a:latin typeface="VNI-Times" pitchFamily="2" charset="0"/>
              </a:rPr>
              <a:t>?</a:t>
            </a:r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3962400" y="2286000"/>
            <a:ext cx="76200" cy="3581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6781800" y="457200"/>
            <a:ext cx="431800" cy="922338"/>
            <a:chOff x="4331" y="2568"/>
            <a:chExt cx="280" cy="653"/>
          </a:xfrm>
        </p:grpSpPr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368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latin typeface="VNI-Times" pitchFamily="2" charset="0"/>
                </a:rPr>
                <a:t>1</a:t>
              </a: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4339" y="2854"/>
              <a:ext cx="272" cy="36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VNI-Times" pitchFamily="2" charset="0"/>
                </a:rPr>
                <a:t>5</a:t>
              </a:r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685800" y="4572000"/>
            <a:ext cx="444500" cy="973137"/>
            <a:chOff x="4331" y="2568"/>
            <a:chExt cx="280" cy="613"/>
          </a:xfrm>
        </p:grpSpPr>
        <p:sp>
          <p:nvSpPr>
            <p:cNvPr id="1053" name="Text Box 29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VNI-Times" pitchFamily="2" charset="0"/>
                </a:rPr>
                <a:t>1</a:t>
              </a:r>
            </a:p>
          </p:txBody>
        </p: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4339" y="2854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VNI-Times" pitchFamily="2" charset="0"/>
                </a:rPr>
                <a:t>5</a:t>
              </a:r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038600" y="2971800"/>
            <a:ext cx="5105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3200" b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3200" b="1" u="sng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VNI-Times" pitchFamily="2" charset="0"/>
              </a:rPr>
              <a:t>giaûi</a:t>
            </a:r>
            <a:endParaRPr lang="en-US" sz="3200" b="1" u="sng" dirty="0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3200" b="1" dirty="0" err="1">
                <a:latin typeface="VNI-Times" pitchFamily="2" charset="0"/>
              </a:rPr>
              <a:t>Cöûa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haøng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coù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soá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meùt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vaûi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laø</a:t>
            </a:r>
            <a:r>
              <a:rPr lang="en-US" sz="3200" b="1" dirty="0">
                <a:latin typeface="VNI-Times" pitchFamily="2" charset="0"/>
              </a:rPr>
              <a:t>:</a:t>
            </a:r>
          </a:p>
          <a:p>
            <a:pPr algn="ctr"/>
            <a:r>
              <a:rPr lang="en-US" sz="3200" b="1" dirty="0">
                <a:latin typeface="VNI-Times" pitchFamily="2" charset="0"/>
              </a:rPr>
              <a:t>30 </a:t>
            </a:r>
            <a:r>
              <a:rPr lang="en-US" sz="3200" b="1" dirty="0">
                <a:latin typeface=".VnArial" pitchFamily="34" charset="0"/>
              </a:rPr>
              <a:t>x</a:t>
            </a:r>
            <a:r>
              <a:rPr lang="en-US" sz="3200" b="1" dirty="0">
                <a:latin typeface="VNI-Times" pitchFamily="2" charset="0"/>
              </a:rPr>
              <a:t> 5 = 150 (m)</a:t>
            </a:r>
          </a:p>
          <a:p>
            <a:pPr algn="ctr"/>
            <a:r>
              <a:rPr lang="en-US" sz="3200" b="1" dirty="0" err="1">
                <a:latin typeface="VNI-Times" pitchFamily="2" charset="0"/>
              </a:rPr>
              <a:t>Cöûa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haøng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ñaõ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baùn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soá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meùt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vaûi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laø</a:t>
            </a:r>
            <a:r>
              <a:rPr lang="en-US" sz="3200" b="1" dirty="0">
                <a:latin typeface="VNI-Times" pitchFamily="2" charset="0"/>
              </a:rPr>
              <a:t>:</a:t>
            </a:r>
          </a:p>
          <a:p>
            <a:pPr algn="ctr"/>
            <a:r>
              <a:rPr lang="en-US" sz="3200" b="1" dirty="0">
                <a:latin typeface="VNI-Times" pitchFamily="2" charset="0"/>
              </a:rPr>
              <a:t>150 : 5 = 30 (m)</a:t>
            </a:r>
          </a:p>
          <a:p>
            <a:pPr algn="r"/>
            <a:r>
              <a:rPr lang="en-US" sz="3200" b="1" dirty="0" err="1">
                <a:latin typeface="VNI-Times" pitchFamily="2" charset="0"/>
              </a:rPr>
              <a:t>Ñaùp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soá</a:t>
            </a:r>
            <a:r>
              <a:rPr lang="en-US" sz="3200" b="1" dirty="0">
                <a:latin typeface="VNI-Times" pitchFamily="2" charset="0"/>
              </a:rPr>
              <a:t>: 30 m</a:t>
            </a:r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228600" y="6172200"/>
            <a:ext cx="8915400" cy="646331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(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toaùn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coøn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coù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theå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giaûi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baèng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caùch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VNI-Times" pitchFamily="2" charset="0"/>
              </a:rPr>
              <a:t>khaùc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)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loud Callout 24"/>
          <p:cNvSpPr/>
          <p:nvPr/>
        </p:nvSpPr>
        <p:spPr>
          <a:xfrm>
            <a:off x="6858000" y="1524000"/>
            <a:ext cx="2819400" cy="1219200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2800" b="1" dirty="0" err="1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Thảo</a:t>
            </a:r>
            <a:r>
              <a:rPr lang="en-US" sz="28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luận</a:t>
            </a:r>
            <a:r>
              <a:rPr lang="en-US" sz="28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nhóm</a:t>
            </a:r>
            <a:r>
              <a:rPr lang="en-US" sz="28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ba</a:t>
            </a:r>
            <a:endParaRPr lang="en-US" sz="2800" b="1" dirty="0">
              <a:ln>
                <a:prstDash val="solid"/>
              </a:ln>
              <a:solidFill>
                <a:srgbClr val="FF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500"/>
                                        <p:tgtEl>
                                          <p:spTgt spid="17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5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500"/>
                                        <p:tgtEl>
                                          <p:spTgt spid="17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/>
      <p:bldP spid="172036" grpId="0"/>
      <p:bldP spid="172037" grpId="0"/>
      <p:bldP spid="172040" grpId="0"/>
      <p:bldP spid="172041" grpId="0"/>
      <p:bldP spid="1047" grpId="0" animBg="1"/>
      <p:bldP spid="174083" grpId="0"/>
      <p:bldP spid="1057" grpId="0"/>
      <p:bldP spid="25" grpId="0" animBg="1"/>
      <p:bldP spid="2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1F1F1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1F1F1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1202</Words>
  <Application>Microsoft Office PowerPoint</Application>
  <PresentationFormat>On-screen Show (4:3)</PresentationFormat>
  <Paragraphs>132</Paragraphs>
  <Slides>14</Slides>
  <Notes>0</Notes>
  <HiddenSlides>0</HiddenSlides>
  <MMClips>3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Photo Editor Photo</vt:lpstr>
      <vt:lpstr>PowerPoint Presentation</vt:lpstr>
      <vt:lpstr>Ôn bài cũ</vt:lpstr>
      <vt:lpstr>PowerPoint Presentation</vt:lpstr>
      <vt:lpstr>a/ Tính vaø so saùnh giaù trò cuûa ba bieåu thöùc. </vt:lpstr>
      <vt:lpstr>b/ Tính vaø so saùnh giaù trò cuûa hai bieåu thöùc. </vt:lpstr>
      <vt:lpstr>PowerPoint Presentation</vt:lpstr>
      <vt:lpstr>PowerPoint Presentation</vt:lpstr>
      <vt:lpstr>Baøi 2: Tính baèng caùch thuaän tieän nhaát. </vt:lpstr>
      <vt:lpstr>PowerPoint Presentation</vt:lpstr>
      <vt:lpstr>PowerPoint Presentation</vt:lpstr>
      <vt:lpstr>PowerPoint Presentation</vt:lpstr>
      <vt:lpstr>1. Tính chất chia một tích cho một số là gì?</vt:lpstr>
      <vt:lpstr>Caâu 2: Em haõy cho bieát caùch laøm naøo ñuùng?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TRANGBEO</dc:creator>
  <cp:lastModifiedBy>Admin</cp:lastModifiedBy>
  <cp:revision>79</cp:revision>
  <dcterms:created xsi:type="dcterms:W3CDTF">2012-11-13T14:37:52Z</dcterms:created>
  <dcterms:modified xsi:type="dcterms:W3CDTF">2016-11-24T12:55:46Z</dcterms:modified>
</cp:coreProperties>
</file>